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2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61" r:id="rId2"/>
    <p:sldId id="257" r:id="rId3"/>
    <p:sldId id="267" r:id="rId4"/>
    <p:sldId id="370" r:id="rId5"/>
    <p:sldId id="263" r:id="rId6"/>
    <p:sldId id="265" r:id="rId7"/>
    <p:sldId id="266" r:id="rId8"/>
    <p:sldId id="376" r:id="rId9"/>
    <p:sldId id="351" r:id="rId10"/>
    <p:sldId id="353" r:id="rId11"/>
    <p:sldId id="354" r:id="rId12"/>
    <p:sldId id="296" r:id="rId13"/>
    <p:sldId id="295" r:id="rId14"/>
    <p:sldId id="297" r:id="rId15"/>
    <p:sldId id="291" r:id="rId16"/>
    <p:sldId id="362" r:id="rId17"/>
    <p:sldId id="289" r:id="rId18"/>
    <p:sldId id="283" r:id="rId19"/>
    <p:sldId id="355" r:id="rId20"/>
    <p:sldId id="391" r:id="rId21"/>
    <p:sldId id="357" r:id="rId22"/>
    <p:sldId id="358" r:id="rId23"/>
    <p:sldId id="385" r:id="rId24"/>
    <p:sldId id="388" r:id="rId25"/>
    <p:sldId id="386" r:id="rId26"/>
    <p:sldId id="269" r:id="rId27"/>
    <p:sldId id="270" r:id="rId28"/>
    <p:sldId id="271" r:id="rId29"/>
    <p:sldId id="272" r:id="rId30"/>
    <p:sldId id="273" r:id="rId31"/>
    <p:sldId id="274" r:id="rId32"/>
    <p:sldId id="387" r:id="rId33"/>
    <p:sldId id="276" r:id="rId34"/>
    <p:sldId id="277" r:id="rId35"/>
    <p:sldId id="278" r:id="rId36"/>
    <p:sldId id="279" r:id="rId37"/>
    <p:sldId id="379" r:id="rId38"/>
    <p:sldId id="281" r:id="rId39"/>
    <p:sldId id="381" r:id="rId40"/>
    <p:sldId id="284" r:id="rId41"/>
    <p:sldId id="285" r:id="rId42"/>
    <p:sldId id="286" r:id="rId43"/>
    <p:sldId id="389" r:id="rId44"/>
    <p:sldId id="325" r:id="rId45"/>
    <p:sldId id="378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1253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C051A3-3089-43BD-AD40-B6240F697EF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87AFE0-F525-4051-B576-43A2E5F2E91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Strategic planning/Marketing planning</a:t>
          </a:r>
        </a:p>
      </dgm:t>
    </dgm:pt>
    <dgm:pt modelId="{002E0436-BBDB-4721-979E-D34963180043}" type="parTrans" cxnId="{3D5F34F6-7614-486F-BE90-66FBDBC2DA91}">
      <dgm:prSet/>
      <dgm:spPr/>
      <dgm:t>
        <a:bodyPr/>
        <a:lstStyle/>
        <a:p>
          <a:endParaRPr lang="en-US"/>
        </a:p>
      </dgm:t>
    </dgm:pt>
    <dgm:pt modelId="{B1E46653-5DCB-42E9-9BF9-C81BD9C05362}" type="sibTrans" cxnId="{3D5F34F6-7614-486F-BE90-66FBDBC2DA91}">
      <dgm:prSet/>
      <dgm:spPr/>
      <dgm:t>
        <a:bodyPr/>
        <a:lstStyle/>
        <a:p>
          <a:endParaRPr lang="en-US"/>
        </a:p>
      </dgm:t>
    </dgm:pt>
    <dgm:pt modelId="{A33FA6D8-3DAF-4933-B5BF-356EF2562E3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Not a programmer, not an early adopter, not a techie</a:t>
          </a:r>
        </a:p>
      </dgm:t>
    </dgm:pt>
    <dgm:pt modelId="{F862360C-9A6D-4AD7-9359-B0E6ED119C62}" type="parTrans" cxnId="{6CB959F1-BA1D-4F43-86A2-F5F6443A45E8}">
      <dgm:prSet/>
      <dgm:spPr/>
      <dgm:t>
        <a:bodyPr/>
        <a:lstStyle/>
        <a:p>
          <a:endParaRPr lang="en-US"/>
        </a:p>
      </dgm:t>
    </dgm:pt>
    <dgm:pt modelId="{F9B13347-7708-4E39-9FF9-DA5C38DE89C4}" type="sibTrans" cxnId="{6CB959F1-BA1D-4F43-86A2-F5F6443A45E8}">
      <dgm:prSet/>
      <dgm:spPr/>
      <dgm:t>
        <a:bodyPr/>
        <a:lstStyle/>
        <a:p>
          <a:endParaRPr lang="en-US"/>
        </a:p>
      </dgm:t>
    </dgm:pt>
    <dgm:pt modelId="{C37AA6E7-DDF8-4942-8F63-6A09D4A1D49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Curious and lifelong learner</a:t>
          </a:r>
        </a:p>
      </dgm:t>
    </dgm:pt>
    <dgm:pt modelId="{F3B02D55-965D-4735-9C9F-85205CEA8B12}" type="parTrans" cxnId="{11A96150-C3B9-43A1-8BCA-1AAC98FE1D60}">
      <dgm:prSet/>
      <dgm:spPr/>
      <dgm:t>
        <a:bodyPr/>
        <a:lstStyle/>
        <a:p>
          <a:endParaRPr lang="en-US"/>
        </a:p>
      </dgm:t>
    </dgm:pt>
    <dgm:pt modelId="{126B9C2C-D25F-4663-B6D5-76D801415E4A}" type="sibTrans" cxnId="{11A96150-C3B9-43A1-8BCA-1AAC98FE1D60}">
      <dgm:prSet/>
      <dgm:spPr/>
      <dgm:t>
        <a:bodyPr/>
        <a:lstStyle/>
        <a:p>
          <a:endParaRPr lang="en-US"/>
        </a:p>
      </dgm:t>
    </dgm:pt>
    <dgm:pt modelId="{8F158034-726E-45B8-8A5B-466CE09A6179}" type="pres">
      <dgm:prSet presAssocID="{9DC051A3-3089-43BD-AD40-B6240F697EF3}" presName="root" presStyleCnt="0">
        <dgm:presLayoutVars>
          <dgm:dir/>
          <dgm:resizeHandles val="exact"/>
        </dgm:presLayoutVars>
      </dgm:prSet>
      <dgm:spPr/>
    </dgm:pt>
    <dgm:pt modelId="{DA016CB3-1A29-4F3D-8371-CCFEAE8435B4}" type="pres">
      <dgm:prSet presAssocID="{4B87AFE0-F525-4051-B576-43A2E5F2E91F}" presName="compNode" presStyleCnt="0"/>
      <dgm:spPr/>
    </dgm:pt>
    <dgm:pt modelId="{116AEE85-52AD-4F07-A766-B9A4BB71524B}" type="pres">
      <dgm:prSet presAssocID="{4B87AFE0-F525-4051-B576-43A2E5F2E91F}" presName="bgRect" presStyleLbl="bgShp" presStyleIdx="0" presStyleCnt="3"/>
      <dgm:spPr/>
    </dgm:pt>
    <dgm:pt modelId="{6B96C461-6273-4C9B-A637-22CDC7D90778}" type="pres">
      <dgm:prSet presAssocID="{4B87AFE0-F525-4051-B576-43A2E5F2E91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ybook"/>
        </a:ext>
      </dgm:extLst>
    </dgm:pt>
    <dgm:pt modelId="{BB6099C6-B198-4AF5-8732-1362D895CCAF}" type="pres">
      <dgm:prSet presAssocID="{4B87AFE0-F525-4051-B576-43A2E5F2E91F}" presName="spaceRect" presStyleCnt="0"/>
      <dgm:spPr/>
    </dgm:pt>
    <dgm:pt modelId="{DA060A1A-BB80-4037-973E-D8D4541A7C9D}" type="pres">
      <dgm:prSet presAssocID="{4B87AFE0-F525-4051-B576-43A2E5F2E91F}" presName="parTx" presStyleLbl="revTx" presStyleIdx="0" presStyleCnt="3">
        <dgm:presLayoutVars>
          <dgm:chMax val="0"/>
          <dgm:chPref val="0"/>
        </dgm:presLayoutVars>
      </dgm:prSet>
      <dgm:spPr/>
    </dgm:pt>
    <dgm:pt modelId="{A6F80AEE-B2BB-4829-A43C-92E198F370F9}" type="pres">
      <dgm:prSet presAssocID="{B1E46653-5DCB-42E9-9BF9-C81BD9C05362}" presName="sibTrans" presStyleCnt="0"/>
      <dgm:spPr/>
    </dgm:pt>
    <dgm:pt modelId="{9FB8E090-EAB4-489D-9F9A-C725A37567E8}" type="pres">
      <dgm:prSet presAssocID="{A33FA6D8-3DAF-4933-B5BF-356EF2562E30}" presName="compNode" presStyleCnt="0"/>
      <dgm:spPr/>
    </dgm:pt>
    <dgm:pt modelId="{384E5DD0-AAB9-447E-A662-21AB8C35E4F2}" type="pres">
      <dgm:prSet presAssocID="{A33FA6D8-3DAF-4933-B5BF-356EF2562E30}" presName="bgRect" presStyleLbl="bgShp" presStyleIdx="1" presStyleCnt="3"/>
      <dgm:spPr/>
    </dgm:pt>
    <dgm:pt modelId="{3E54A859-EA5B-4320-B843-C6B299D1F6BA}" type="pres">
      <dgm:prSet presAssocID="{A33FA6D8-3DAF-4933-B5BF-356EF2562E3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lind"/>
        </a:ext>
      </dgm:extLst>
    </dgm:pt>
    <dgm:pt modelId="{7100C9B4-2C0A-45D4-992E-1FCB10D96154}" type="pres">
      <dgm:prSet presAssocID="{A33FA6D8-3DAF-4933-B5BF-356EF2562E30}" presName="spaceRect" presStyleCnt="0"/>
      <dgm:spPr/>
    </dgm:pt>
    <dgm:pt modelId="{BC7F6150-4570-4C77-9DE2-3DFB4055615F}" type="pres">
      <dgm:prSet presAssocID="{A33FA6D8-3DAF-4933-B5BF-356EF2562E30}" presName="parTx" presStyleLbl="revTx" presStyleIdx="1" presStyleCnt="3">
        <dgm:presLayoutVars>
          <dgm:chMax val="0"/>
          <dgm:chPref val="0"/>
        </dgm:presLayoutVars>
      </dgm:prSet>
      <dgm:spPr/>
    </dgm:pt>
    <dgm:pt modelId="{E62FF07A-3D98-4A05-B97F-542822E1DE20}" type="pres">
      <dgm:prSet presAssocID="{F9B13347-7708-4E39-9FF9-DA5C38DE89C4}" presName="sibTrans" presStyleCnt="0"/>
      <dgm:spPr/>
    </dgm:pt>
    <dgm:pt modelId="{F1DA1465-499C-455D-9BEF-F8B333BEBB29}" type="pres">
      <dgm:prSet presAssocID="{C37AA6E7-DDF8-4942-8F63-6A09D4A1D49B}" presName="compNode" presStyleCnt="0"/>
      <dgm:spPr/>
    </dgm:pt>
    <dgm:pt modelId="{A9ACF3BE-D7B2-44F1-AEE3-26B3A469394D}" type="pres">
      <dgm:prSet presAssocID="{C37AA6E7-DDF8-4942-8F63-6A09D4A1D49B}" presName="bgRect" presStyleLbl="bgShp" presStyleIdx="2" presStyleCnt="3"/>
      <dgm:spPr/>
    </dgm:pt>
    <dgm:pt modelId="{51DE3B75-929C-42E3-9D32-0D5A0EC1B759}" type="pres">
      <dgm:prSet presAssocID="{C37AA6E7-DDF8-4942-8F63-6A09D4A1D49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BE32BB6A-9EEA-4B0D-A5D5-5C369611BEC7}" type="pres">
      <dgm:prSet presAssocID="{C37AA6E7-DDF8-4942-8F63-6A09D4A1D49B}" presName="spaceRect" presStyleCnt="0"/>
      <dgm:spPr/>
    </dgm:pt>
    <dgm:pt modelId="{6659E292-0BBD-446D-A8CF-52D73834074E}" type="pres">
      <dgm:prSet presAssocID="{C37AA6E7-DDF8-4942-8F63-6A09D4A1D49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6A02D5C-EBCA-4679-AE0D-5C9760E50313}" type="presOf" srcId="{C37AA6E7-DDF8-4942-8F63-6A09D4A1D49B}" destId="{6659E292-0BBD-446D-A8CF-52D73834074E}" srcOrd="0" destOrd="0" presId="urn:microsoft.com/office/officeart/2018/2/layout/IconVerticalSolidList"/>
    <dgm:cxn modelId="{5B584146-FB96-407E-B769-04AE9615CB46}" type="presOf" srcId="{9DC051A3-3089-43BD-AD40-B6240F697EF3}" destId="{8F158034-726E-45B8-8A5B-466CE09A6179}" srcOrd="0" destOrd="0" presId="urn:microsoft.com/office/officeart/2018/2/layout/IconVerticalSolidList"/>
    <dgm:cxn modelId="{11A96150-C3B9-43A1-8BCA-1AAC98FE1D60}" srcId="{9DC051A3-3089-43BD-AD40-B6240F697EF3}" destId="{C37AA6E7-DDF8-4942-8F63-6A09D4A1D49B}" srcOrd="2" destOrd="0" parTransId="{F3B02D55-965D-4735-9C9F-85205CEA8B12}" sibTransId="{126B9C2C-D25F-4663-B6D5-76D801415E4A}"/>
    <dgm:cxn modelId="{31C40692-3E7D-4782-8F2D-75C2F9AED8FC}" type="presOf" srcId="{A33FA6D8-3DAF-4933-B5BF-356EF2562E30}" destId="{BC7F6150-4570-4C77-9DE2-3DFB4055615F}" srcOrd="0" destOrd="0" presId="urn:microsoft.com/office/officeart/2018/2/layout/IconVerticalSolidList"/>
    <dgm:cxn modelId="{0AC758CF-CA0E-42F4-8CBF-4D5D9F277B34}" type="presOf" srcId="{4B87AFE0-F525-4051-B576-43A2E5F2E91F}" destId="{DA060A1A-BB80-4037-973E-D8D4541A7C9D}" srcOrd="0" destOrd="0" presId="urn:microsoft.com/office/officeart/2018/2/layout/IconVerticalSolidList"/>
    <dgm:cxn modelId="{6CB959F1-BA1D-4F43-86A2-F5F6443A45E8}" srcId="{9DC051A3-3089-43BD-AD40-B6240F697EF3}" destId="{A33FA6D8-3DAF-4933-B5BF-356EF2562E30}" srcOrd="1" destOrd="0" parTransId="{F862360C-9A6D-4AD7-9359-B0E6ED119C62}" sibTransId="{F9B13347-7708-4E39-9FF9-DA5C38DE89C4}"/>
    <dgm:cxn modelId="{3D5F34F6-7614-486F-BE90-66FBDBC2DA91}" srcId="{9DC051A3-3089-43BD-AD40-B6240F697EF3}" destId="{4B87AFE0-F525-4051-B576-43A2E5F2E91F}" srcOrd="0" destOrd="0" parTransId="{002E0436-BBDB-4721-979E-D34963180043}" sibTransId="{B1E46653-5DCB-42E9-9BF9-C81BD9C05362}"/>
    <dgm:cxn modelId="{B4C4D531-6152-4982-86F8-82E54A40ABD5}" type="presParOf" srcId="{8F158034-726E-45B8-8A5B-466CE09A6179}" destId="{DA016CB3-1A29-4F3D-8371-CCFEAE8435B4}" srcOrd="0" destOrd="0" presId="urn:microsoft.com/office/officeart/2018/2/layout/IconVerticalSolidList"/>
    <dgm:cxn modelId="{05B78D0F-3EFA-414B-BB61-B98F5FB54992}" type="presParOf" srcId="{DA016CB3-1A29-4F3D-8371-CCFEAE8435B4}" destId="{116AEE85-52AD-4F07-A766-B9A4BB71524B}" srcOrd="0" destOrd="0" presId="urn:microsoft.com/office/officeart/2018/2/layout/IconVerticalSolidList"/>
    <dgm:cxn modelId="{B2991772-8B87-4526-97EF-E184C15A9CB7}" type="presParOf" srcId="{DA016CB3-1A29-4F3D-8371-CCFEAE8435B4}" destId="{6B96C461-6273-4C9B-A637-22CDC7D90778}" srcOrd="1" destOrd="0" presId="urn:microsoft.com/office/officeart/2018/2/layout/IconVerticalSolidList"/>
    <dgm:cxn modelId="{7AABCF85-E3A3-4C72-803A-0F4DDD056FF1}" type="presParOf" srcId="{DA016CB3-1A29-4F3D-8371-CCFEAE8435B4}" destId="{BB6099C6-B198-4AF5-8732-1362D895CCAF}" srcOrd="2" destOrd="0" presId="urn:microsoft.com/office/officeart/2018/2/layout/IconVerticalSolidList"/>
    <dgm:cxn modelId="{DD7F913E-CB82-4F10-B3ED-3D6140537333}" type="presParOf" srcId="{DA016CB3-1A29-4F3D-8371-CCFEAE8435B4}" destId="{DA060A1A-BB80-4037-973E-D8D4541A7C9D}" srcOrd="3" destOrd="0" presId="urn:microsoft.com/office/officeart/2018/2/layout/IconVerticalSolidList"/>
    <dgm:cxn modelId="{C685B0CB-593E-4ABD-A836-4BD96DD2B533}" type="presParOf" srcId="{8F158034-726E-45B8-8A5B-466CE09A6179}" destId="{A6F80AEE-B2BB-4829-A43C-92E198F370F9}" srcOrd="1" destOrd="0" presId="urn:microsoft.com/office/officeart/2018/2/layout/IconVerticalSolidList"/>
    <dgm:cxn modelId="{9267B9C3-D695-411E-A029-87E93490D1F9}" type="presParOf" srcId="{8F158034-726E-45B8-8A5B-466CE09A6179}" destId="{9FB8E090-EAB4-489D-9F9A-C725A37567E8}" srcOrd="2" destOrd="0" presId="urn:microsoft.com/office/officeart/2018/2/layout/IconVerticalSolidList"/>
    <dgm:cxn modelId="{C602F86A-3E86-4F18-87F3-53AE2FDC4622}" type="presParOf" srcId="{9FB8E090-EAB4-489D-9F9A-C725A37567E8}" destId="{384E5DD0-AAB9-447E-A662-21AB8C35E4F2}" srcOrd="0" destOrd="0" presId="urn:microsoft.com/office/officeart/2018/2/layout/IconVerticalSolidList"/>
    <dgm:cxn modelId="{EB291B98-2B1B-4583-AD75-F360F7F5F2F9}" type="presParOf" srcId="{9FB8E090-EAB4-489D-9F9A-C725A37567E8}" destId="{3E54A859-EA5B-4320-B843-C6B299D1F6BA}" srcOrd="1" destOrd="0" presId="urn:microsoft.com/office/officeart/2018/2/layout/IconVerticalSolidList"/>
    <dgm:cxn modelId="{023257DE-2526-4CD4-BA00-D166E50D4F93}" type="presParOf" srcId="{9FB8E090-EAB4-489D-9F9A-C725A37567E8}" destId="{7100C9B4-2C0A-45D4-992E-1FCB10D96154}" srcOrd="2" destOrd="0" presId="urn:microsoft.com/office/officeart/2018/2/layout/IconVerticalSolidList"/>
    <dgm:cxn modelId="{F51F065C-A282-4DA3-938D-56A0F01801F5}" type="presParOf" srcId="{9FB8E090-EAB4-489D-9F9A-C725A37567E8}" destId="{BC7F6150-4570-4C77-9DE2-3DFB4055615F}" srcOrd="3" destOrd="0" presId="urn:microsoft.com/office/officeart/2018/2/layout/IconVerticalSolidList"/>
    <dgm:cxn modelId="{6EE6B8CC-4F22-4ED8-9A16-CFD7DEDAAF12}" type="presParOf" srcId="{8F158034-726E-45B8-8A5B-466CE09A6179}" destId="{E62FF07A-3D98-4A05-B97F-542822E1DE20}" srcOrd="3" destOrd="0" presId="urn:microsoft.com/office/officeart/2018/2/layout/IconVerticalSolidList"/>
    <dgm:cxn modelId="{F89F9456-A2A6-4594-8D35-B691AA574C8F}" type="presParOf" srcId="{8F158034-726E-45B8-8A5B-466CE09A6179}" destId="{F1DA1465-499C-455D-9BEF-F8B333BEBB29}" srcOrd="4" destOrd="0" presId="urn:microsoft.com/office/officeart/2018/2/layout/IconVerticalSolidList"/>
    <dgm:cxn modelId="{4DEDC1E5-C99B-4647-B478-EFF2C2F594FE}" type="presParOf" srcId="{F1DA1465-499C-455D-9BEF-F8B333BEBB29}" destId="{A9ACF3BE-D7B2-44F1-AEE3-26B3A469394D}" srcOrd="0" destOrd="0" presId="urn:microsoft.com/office/officeart/2018/2/layout/IconVerticalSolidList"/>
    <dgm:cxn modelId="{0F12C5A5-BDD1-4E32-A882-702AD1AA6CEF}" type="presParOf" srcId="{F1DA1465-499C-455D-9BEF-F8B333BEBB29}" destId="{51DE3B75-929C-42E3-9D32-0D5A0EC1B759}" srcOrd="1" destOrd="0" presId="urn:microsoft.com/office/officeart/2018/2/layout/IconVerticalSolidList"/>
    <dgm:cxn modelId="{02BD85EB-C828-4B0A-9CB9-8FDCF7D5694D}" type="presParOf" srcId="{F1DA1465-499C-455D-9BEF-F8B333BEBB29}" destId="{BE32BB6A-9EEA-4B0D-A5D5-5C369611BEC7}" srcOrd="2" destOrd="0" presId="urn:microsoft.com/office/officeart/2018/2/layout/IconVerticalSolidList"/>
    <dgm:cxn modelId="{1371DFA2-2729-4CDB-A168-D11122AC2D3B}" type="presParOf" srcId="{F1DA1465-499C-455D-9BEF-F8B333BEBB29}" destId="{6659E292-0BBD-446D-A8CF-52D73834074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C093DF-BC07-4276-8628-EE07299D5F92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C1202FA-7F87-439C-AA3E-4FDB39FEC3D3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Protect</a:t>
          </a:r>
        </a:p>
      </dgm:t>
    </dgm:pt>
    <dgm:pt modelId="{1D24E81E-A272-4A1A-A664-212C43B8ADC0}" type="parTrans" cxnId="{DFE29D0B-E531-40C7-91BC-823E836D5166}">
      <dgm:prSet/>
      <dgm:spPr/>
      <dgm:t>
        <a:bodyPr/>
        <a:lstStyle/>
        <a:p>
          <a:endParaRPr lang="en-US"/>
        </a:p>
      </dgm:t>
    </dgm:pt>
    <dgm:pt modelId="{C747B5EC-8901-4B83-A99A-2E27649B7200}" type="sibTrans" cxnId="{DFE29D0B-E531-40C7-91BC-823E836D5166}">
      <dgm:prSet/>
      <dgm:spPr/>
      <dgm:t>
        <a:bodyPr/>
        <a:lstStyle/>
        <a:p>
          <a:endParaRPr lang="en-US"/>
        </a:p>
      </dgm:t>
    </dgm:pt>
    <dgm:pt modelId="{801FD397-3836-45B2-8D50-A110FFA6C56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Privacy: Essential for ethical and legal compliance</a:t>
          </a:r>
        </a:p>
      </dgm:t>
    </dgm:pt>
    <dgm:pt modelId="{03D92162-53BE-4785-A477-95B21371F334}" type="parTrans" cxnId="{87AC325B-7DA3-43AA-9AD5-7703C8B1F1DD}">
      <dgm:prSet/>
      <dgm:spPr/>
      <dgm:t>
        <a:bodyPr/>
        <a:lstStyle/>
        <a:p>
          <a:endParaRPr lang="en-US"/>
        </a:p>
      </dgm:t>
    </dgm:pt>
    <dgm:pt modelId="{7ADCF355-013E-4755-9A5F-2AFA7B821E68}" type="sibTrans" cxnId="{87AC325B-7DA3-43AA-9AD5-7703C8B1F1DD}">
      <dgm:prSet/>
      <dgm:spPr/>
      <dgm:t>
        <a:bodyPr/>
        <a:lstStyle/>
        <a:p>
          <a:endParaRPr lang="en-US"/>
        </a:p>
      </dgm:t>
    </dgm:pt>
    <dgm:pt modelId="{A11CC580-06AC-42FD-A6CC-B4E31D81CB7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Remove</a:t>
          </a:r>
        </a:p>
      </dgm:t>
    </dgm:pt>
    <dgm:pt modelId="{5706AEFE-50EA-472B-B348-BC8728A9EC69}" type="parTrans" cxnId="{3F9E19C3-9287-4D0C-BD66-FEB452846494}">
      <dgm:prSet/>
      <dgm:spPr/>
      <dgm:t>
        <a:bodyPr/>
        <a:lstStyle/>
        <a:p>
          <a:endParaRPr lang="en-US"/>
        </a:p>
      </dgm:t>
    </dgm:pt>
    <dgm:pt modelId="{95787FE4-A872-4A09-9226-6FE9B2DE7D0F}" type="sibTrans" cxnId="{3F9E19C3-9287-4D0C-BD66-FEB452846494}">
      <dgm:prSet/>
      <dgm:spPr/>
      <dgm:t>
        <a:bodyPr/>
        <a:lstStyle/>
        <a:p>
          <a:endParaRPr lang="en-US"/>
        </a:p>
      </dgm:t>
    </dgm:pt>
    <dgm:pt modelId="{6232783C-443F-416F-A025-418B48A1551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Personally Identifiable Information</a:t>
          </a:r>
          <a:br>
            <a:rPr lang="en-US"/>
          </a:br>
          <a:r>
            <a:rPr lang="en-US"/>
            <a:t>Names, addresses, contact details. </a:t>
          </a:r>
          <a:br>
            <a:rPr lang="en-US"/>
          </a:br>
          <a:r>
            <a:rPr lang="en-US"/>
            <a:t>Instead use ID numbers (key) and lookup offline</a:t>
          </a:r>
        </a:p>
      </dgm:t>
    </dgm:pt>
    <dgm:pt modelId="{C5074702-DC7B-4717-AD81-108CEF20E9FF}" type="parTrans" cxnId="{631F883E-1028-4CB4-AB5A-3A9EF4A687DB}">
      <dgm:prSet/>
      <dgm:spPr/>
      <dgm:t>
        <a:bodyPr/>
        <a:lstStyle/>
        <a:p>
          <a:endParaRPr lang="en-US"/>
        </a:p>
      </dgm:t>
    </dgm:pt>
    <dgm:pt modelId="{7A26F9AD-8253-491C-A6BA-B2C92738ACCB}" type="sibTrans" cxnId="{631F883E-1028-4CB4-AB5A-3A9EF4A687DB}">
      <dgm:prSet/>
      <dgm:spPr/>
      <dgm:t>
        <a:bodyPr/>
        <a:lstStyle/>
        <a:p>
          <a:endParaRPr lang="en-US"/>
        </a:p>
      </dgm:t>
    </dgm:pt>
    <dgm:pt modelId="{A04F3815-9F14-4358-8EEF-6EBBA46E8B7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Generalize</a:t>
          </a:r>
        </a:p>
      </dgm:t>
    </dgm:pt>
    <dgm:pt modelId="{3730959A-67E2-447E-9FD4-6BBA58AAE4ED}" type="parTrans" cxnId="{E3C510DC-377F-4C2C-AFDE-EFF2B942462B}">
      <dgm:prSet/>
      <dgm:spPr/>
      <dgm:t>
        <a:bodyPr/>
        <a:lstStyle/>
        <a:p>
          <a:endParaRPr lang="en-US"/>
        </a:p>
      </dgm:t>
    </dgm:pt>
    <dgm:pt modelId="{FC99E354-6F5F-457C-BA83-AB7F97D89549}" type="sibTrans" cxnId="{E3C510DC-377F-4C2C-AFDE-EFF2B942462B}">
      <dgm:prSet/>
      <dgm:spPr/>
      <dgm:t>
        <a:bodyPr/>
        <a:lstStyle/>
        <a:p>
          <a:endParaRPr lang="en-US"/>
        </a:p>
      </dgm:t>
    </dgm:pt>
    <dgm:pt modelId="{DF958CCE-7FB1-4B04-AD31-224D724E57C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Ages, giving amounts, relationships to your organization.</a:t>
          </a:r>
          <a:br>
            <a:rPr lang="en-US"/>
          </a:br>
          <a:r>
            <a:rPr lang="en-US"/>
            <a:t>Use ranges, rating (hi/medium/lo)</a:t>
          </a:r>
        </a:p>
      </dgm:t>
    </dgm:pt>
    <dgm:pt modelId="{58C8B1AB-6EE1-4C20-B66A-75201D9CC025}" type="parTrans" cxnId="{F110C90C-C5EB-4B3D-ACFB-AF3548139047}">
      <dgm:prSet/>
      <dgm:spPr/>
      <dgm:t>
        <a:bodyPr/>
        <a:lstStyle/>
        <a:p>
          <a:endParaRPr lang="en-US"/>
        </a:p>
      </dgm:t>
    </dgm:pt>
    <dgm:pt modelId="{CB578206-7ED6-4AEB-AC66-6EC8297A2D95}" type="sibTrans" cxnId="{F110C90C-C5EB-4B3D-ACFB-AF3548139047}">
      <dgm:prSet/>
      <dgm:spPr/>
      <dgm:t>
        <a:bodyPr/>
        <a:lstStyle/>
        <a:p>
          <a:endParaRPr lang="en-US"/>
        </a:p>
      </dgm:t>
    </dgm:pt>
    <dgm:pt modelId="{D95F472C-57CC-4C7D-B755-D4C3A031940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Mask</a:t>
          </a:r>
        </a:p>
      </dgm:t>
    </dgm:pt>
    <dgm:pt modelId="{491CA0BB-47A6-4969-A463-EB5F2AB4F2F6}" type="parTrans" cxnId="{1E9225EF-0352-4C05-80A0-EDD4DEF70A80}">
      <dgm:prSet/>
      <dgm:spPr/>
      <dgm:t>
        <a:bodyPr/>
        <a:lstStyle/>
        <a:p>
          <a:endParaRPr lang="en-US"/>
        </a:p>
      </dgm:t>
    </dgm:pt>
    <dgm:pt modelId="{8791FB99-6C9E-4564-B0BD-2FFDE3B436BF}" type="sibTrans" cxnId="{1E9225EF-0352-4C05-80A0-EDD4DEF70A80}">
      <dgm:prSet/>
      <dgm:spPr/>
      <dgm:t>
        <a:bodyPr/>
        <a:lstStyle/>
        <a:p>
          <a:endParaRPr lang="en-US"/>
        </a:p>
      </dgm:t>
    </dgm:pt>
    <dgm:pt modelId="{2CA47618-4F90-4639-ADE4-C6AADB30A8D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Using codes or pseudonyms</a:t>
          </a:r>
          <a:br>
            <a:rPr lang="en-US"/>
          </a:br>
          <a:r>
            <a:rPr lang="en-US"/>
            <a:t>(A-level, B-level, etc.)</a:t>
          </a:r>
        </a:p>
      </dgm:t>
    </dgm:pt>
    <dgm:pt modelId="{7B167195-EDEB-4033-BB9E-677A2D2160F9}" type="parTrans" cxnId="{9FBEF281-D821-4F05-B527-99B2BD12D17A}">
      <dgm:prSet/>
      <dgm:spPr/>
      <dgm:t>
        <a:bodyPr/>
        <a:lstStyle/>
        <a:p>
          <a:endParaRPr lang="en-US"/>
        </a:p>
      </dgm:t>
    </dgm:pt>
    <dgm:pt modelId="{6FF76C83-0A64-4E73-9749-B87A023D4B85}" type="sibTrans" cxnId="{9FBEF281-D821-4F05-B527-99B2BD12D17A}">
      <dgm:prSet/>
      <dgm:spPr/>
      <dgm:t>
        <a:bodyPr/>
        <a:lstStyle/>
        <a:p>
          <a:endParaRPr lang="en-US"/>
        </a:p>
      </dgm:t>
    </dgm:pt>
    <dgm:pt modelId="{AFA92255-5DBA-4D21-9B2E-20276CB54001}" type="pres">
      <dgm:prSet presAssocID="{DBC093DF-BC07-4276-8628-EE07299D5F92}" presName="root" presStyleCnt="0">
        <dgm:presLayoutVars>
          <dgm:dir/>
          <dgm:resizeHandles val="exact"/>
        </dgm:presLayoutVars>
      </dgm:prSet>
      <dgm:spPr/>
    </dgm:pt>
    <dgm:pt modelId="{9FF7502A-2749-4F16-83EC-84ABD07768F9}" type="pres">
      <dgm:prSet presAssocID="{6C1202FA-7F87-439C-AA3E-4FDB39FEC3D3}" presName="compNode" presStyleCnt="0"/>
      <dgm:spPr/>
    </dgm:pt>
    <dgm:pt modelId="{FA6EBE18-F0C6-4EAD-A121-AAEF27117A8F}" type="pres">
      <dgm:prSet presAssocID="{6C1202FA-7F87-439C-AA3E-4FDB39FEC3D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AB804E41-B038-4A51-B532-4E7D085D6884}" type="pres">
      <dgm:prSet presAssocID="{6C1202FA-7F87-439C-AA3E-4FDB39FEC3D3}" presName="iconSpace" presStyleCnt="0"/>
      <dgm:spPr/>
    </dgm:pt>
    <dgm:pt modelId="{B59E1060-74C7-4659-B06B-8E33B780C2C4}" type="pres">
      <dgm:prSet presAssocID="{6C1202FA-7F87-439C-AA3E-4FDB39FEC3D3}" presName="parTx" presStyleLbl="revTx" presStyleIdx="0" presStyleCnt="8">
        <dgm:presLayoutVars>
          <dgm:chMax val="0"/>
          <dgm:chPref val="0"/>
        </dgm:presLayoutVars>
      </dgm:prSet>
      <dgm:spPr/>
    </dgm:pt>
    <dgm:pt modelId="{C674CF8C-1A77-4809-95BB-40E8B2E790F6}" type="pres">
      <dgm:prSet presAssocID="{6C1202FA-7F87-439C-AA3E-4FDB39FEC3D3}" presName="txSpace" presStyleCnt="0"/>
      <dgm:spPr/>
    </dgm:pt>
    <dgm:pt modelId="{F9AA9DC9-0FE3-430A-A318-D4F505483F6F}" type="pres">
      <dgm:prSet presAssocID="{6C1202FA-7F87-439C-AA3E-4FDB39FEC3D3}" presName="desTx" presStyleLbl="revTx" presStyleIdx="1" presStyleCnt="8">
        <dgm:presLayoutVars/>
      </dgm:prSet>
      <dgm:spPr/>
    </dgm:pt>
    <dgm:pt modelId="{C71A341A-A2D2-44BE-9151-75C72314FC82}" type="pres">
      <dgm:prSet presAssocID="{C747B5EC-8901-4B83-A99A-2E27649B7200}" presName="sibTrans" presStyleCnt="0"/>
      <dgm:spPr/>
    </dgm:pt>
    <dgm:pt modelId="{121EC975-4086-4BB3-8356-BC5982C88F87}" type="pres">
      <dgm:prSet presAssocID="{A11CC580-06AC-42FD-A6CC-B4E31D81CB70}" presName="compNode" presStyleCnt="0"/>
      <dgm:spPr/>
    </dgm:pt>
    <dgm:pt modelId="{546F451B-C3A6-4F40-88C6-3570A4A39ED3}" type="pres">
      <dgm:prSet presAssocID="{A11CC580-06AC-42FD-A6CC-B4E31D81CB7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ployee Badge"/>
        </a:ext>
      </dgm:extLst>
    </dgm:pt>
    <dgm:pt modelId="{07DEB5F6-B8FD-4A5D-8874-3D714FFCE7DC}" type="pres">
      <dgm:prSet presAssocID="{A11CC580-06AC-42FD-A6CC-B4E31D81CB70}" presName="iconSpace" presStyleCnt="0"/>
      <dgm:spPr/>
    </dgm:pt>
    <dgm:pt modelId="{9ACCFEF2-2E79-4B50-A0D1-C0AD03384510}" type="pres">
      <dgm:prSet presAssocID="{A11CC580-06AC-42FD-A6CC-B4E31D81CB70}" presName="parTx" presStyleLbl="revTx" presStyleIdx="2" presStyleCnt="8">
        <dgm:presLayoutVars>
          <dgm:chMax val="0"/>
          <dgm:chPref val="0"/>
        </dgm:presLayoutVars>
      </dgm:prSet>
      <dgm:spPr/>
    </dgm:pt>
    <dgm:pt modelId="{E32E0950-3DD9-417D-B738-4E952F900D3C}" type="pres">
      <dgm:prSet presAssocID="{A11CC580-06AC-42FD-A6CC-B4E31D81CB70}" presName="txSpace" presStyleCnt="0"/>
      <dgm:spPr/>
    </dgm:pt>
    <dgm:pt modelId="{A2E56871-1FB2-454C-9E56-FF041EA3FB26}" type="pres">
      <dgm:prSet presAssocID="{A11CC580-06AC-42FD-A6CC-B4E31D81CB70}" presName="desTx" presStyleLbl="revTx" presStyleIdx="3" presStyleCnt="8">
        <dgm:presLayoutVars/>
      </dgm:prSet>
      <dgm:spPr/>
    </dgm:pt>
    <dgm:pt modelId="{8F501E2A-15E8-437F-874D-9E4FEC3FA0CD}" type="pres">
      <dgm:prSet presAssocID="{95787FE4-A872-4A09-9226-6FE9B2DE7D0F}" presName="sibTrans" presStyleCnt="0"/>
      <dgm:spPr/>
    </dgm:pt>
    <dgm:pt modelId="{B2F6B94C-B671-4AD7-B1C8-F20D823116D5}" type="pres">
      <dgm:prSet presAssocID="{A04F3815-9F14-4358-8EEF-6EBBA46E8B7A}" presName="compNode" presStyleCnt="0"/>
      <dgm:spPr/>
    </dgm:pt>
    <dgm:pt modelId="{544B806C-280A-4B79-9911-25B6B41BB2A0}" type="pres">
      <dgm:prSet presAssocID="{A04F3815-9F14-4358-8EEF-6EBBA46E8B7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64336887-A112-49C8-AEC5-83FCC7056D72}" type="pres">
      <dgm:prSet presAssocID="{A04F3815-9F14-4358-8EEF-6EBBA46E8B7A}" presName="iconSpace" presStyleCnt="0"/>
      <dgm:spPr/>
    </dgm:pt>
    <dgm:pt modelId="{4093601D-5D51-4FD7-9225-3717EF6C65B8}" type="pres">
      <dgm:prSet presAssocID="{A04F3815-9F14-4358-8EEF-6EBBA46E8B7A}" presName="parTx" presStyleLbl="revTx" presStyleIdx="4" presStyleCnt="8">
        <dgm:presLayoutVars>
          <dgm:chMax val="0"/>
          <dgm:chPref val="0"/>
        </dgm:presLayoutVars>
      </dgm:prSet>
      <dgm:spPr/>
    </dgm:pt>
    <dgm:pt modelId="{51DC89A2-6ABC-4D3D-8582-F4871B4F2B17}" type="pres">
      <dgm:prSet presAssocID="{A04F3815-9F14-4358-8EEF-6EBBA46E8B7A}" presName="txSpace" presStyleCnt="0"/>
      <dgm:spPr/>
    </dgm:pt>
    <dgm:pt modelId="{3C39179D-EDAE-453A-80E1-45167F564813}" type="pres">
      <dgm:prSet presAssocID="{A04F3815-9F14-4358-8EEF-6EBBA46E8B7A}" presName="desTx" presStyleLbl="revTx" presStyleIdx="5" presStyleCnt="8">
        <dgm:presLayoutVars/>
      </dgm:prSet>
      <dgm:spPr/>
    </dgm:pt>
    <dgm:pt modelId="{1A9A57C1-09E7-4F77-AFB5-25FEBF735A03}" type="pres">
      <dgm:prSet presAssocID="{FC99E354-6F5F-457C-BA83-AB7F97D89549}" presName="sibTrans" presStyleCnt="0"/>
      <dgm:spPr/>
    </dgm:pt>
    <dgm:pt modelId="{97D65C0D-CD09-4815-ACD9-9E7EFC3D2702}" type="pres">
      <dgm:prSet presAssocID="{D95F472C-57CC-4C7D-B755-D4C3A0319401}" presName="compNode" presStyleCnt="0"/>
      <dgm:spPr/>
    </dgm:pt>
    <dgm:pt modelId="{E669241A-AED3-4C86-8C59-ED2383939C60}" type="pres">
      <dgm:prSet presAssocID="{D95F472C-57CC-4C7D-B755-D4C3A031940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ty Mask"/>
        </a:ext>
      </dgm:extLst>
    </dgm:pt>
    <dgm:pt modelId="{BB222684-8CC1-4A5D-A437-A46F94691593}" type="pres">
      <dgm:prSet presAssocID="{D95F472C-57CC-4C7D-B755-D4C3A0319401}" presName="iconSpace" presStyleCnt="0"/>
      <dgm:spPr/>
    </dgm:pt>
    <dgm:pt modelId="{DD0C45D1-45CF-4732-B8FD-7790758DC2E7}" type="pres">
      <dgm:prSet presAssocID="{D95F472C-57CC-4C7D-B755-D4C3A0319401}" presName="parTx" presStyleLbl="revTx" presStyleIdx="6" presStyleCnt="8">
        <dgm:presLayoutVars>
          <dgm:chMax val="0"/>
          <dgm:chPref val="0"/>
        </dgm:presLayoutVars>
      </dgm:prSet>
      <dgm:spPr/>
    </dgm:pt>
    <dgm:pt modelId="{003FFD54-EBEE-44B3-BA7D-7E10F2318619}" type="pres">
      <dgm:prSet presAssocID="{D95F472C-57CC-4C7D-B755-D4C3A0319401}" presName="txSpace" presStyleCnt="0"/>
      <dgm:spPr/>
    </dgm:pt>
    <dgm:pt modelId="{A9460621-18C7-460C-898E-D550FCF3EAFE}" type="pres">
      <dgm:prSet presAssocID="{D95F472C-57CC-4C7D-B755-D4C3A0319401}" presName="desTx" presStyleLbl="revTx" presStyleIdx="7" presStyleCnt="8">
        <dgm:presLayoutVars/>
      </dgm:prSet>
      <dgm:spPr/>
    </dgm:pt>
  </dgm:ptLst>
  <dgm:cxnLst>
    <dgm:cxn modelId="{DFE29D0B-E531-40C7-91BC-823E836D5166}" srcId="{DBC093DF-BC07-4276-8628-EE07299D5F92}" destId="{6C1202FA-7F87-439C-AA3E-4FDB39FEC3D3}" srcOrd="0" destOrd="0" parTransId="{1D24E81E-A272-4A1A-A664-212C43B8ADC0}" sibTransId="{C747B5EC-8901-4B83-A99A-2E27649B7200}"/>
    <dgm:cxn modelId="{F110C90C-C5EB-4B3D-ACFB-AF3548139047}" srcId="{A04F3815-9F14-4358-8EEF-6EBBA46E8B7A}" destId="{DF958CCE-7FB1-4B04-AD31-224D724E57C4}" srcOrd="0" destOrd="0" parTransId="{58C8B1AB-6EE1-4C20-B66A-75201D9CC025}" sibTransId="{CB578206-7ED6-4AEB-AC66-6EC8297A2D95}"/>
    <dgm:cxn modelId="{631F883E-1028-4CB4-AB5A-3A9EF4A687DB}" srcId="{A11CC580-06AC-42FD-A6CC-B4E31D81CB70}" destId="{6232783C-443F-416F-A025-418B48A15512}" srcOrd="0" destOrd="0" parTransId="{C5074702-DC7B-4717-AD81-108CEF20E9FF}" sibTransId="{7A26F9AD-8253-491C-A6BA-B2C92738ACCB}"/>
    <dgm:cxn modelId="{87AC325B-7DA3-43AA-9AD5-7703C8B1F1DD}" srcId="{6C1202FA-7F87-439C-AA3E-4FDB39FEC3D3}" destId="{801FD397-3836-45B2-8D50-A110FFA6C566}" srcOrd="0" destOrd="0" parTransId="{03D92162-53BE-4785-A477-95B21371F334}" sibTransId="{7ADCF355-013E-4755-9A5F-2AFA7B821E68}"/>
    <dgm:cxn modelId="{94631968-70EB-4D7C-92B7-EA2BA5E65219}" type="presOf" srcId="{6232783C-443F-416F-A025-418B48A15512}" destId="{A2E56871-1FB2-454C-9E56-FF041EA3FB26}" srcOrd="0" destOrd="0" presId="urn:microsoft.com/office/officeart/2018/5/layout/CenteredIconLabelDescriptionList"/>
    <dgm:cxn modelId="{64E8756B-CD2A-402B-8383-2F8D6FF17F46}" type="presOf" srcId="{A04F3815-9F14-4358-8EEF-6EBBA46E8B7A}" destId="{4093601D-5D51-4FD7-9225-3717EF6C65B8}" srcOrd="0" destOrd="0" presId="urn:microsoft.com/office/officeart/2018/5/layout/CenteredIconLabelDescriptionList"/>
    <dgm:cxn modelId="{9FBEF281-D821-4F05-B527-99B2BD12D17A}" srcId="{D95F472C-57CC-4C7D-B755-D4C3A0319401}" destId="{2CA47618-4F90-4639-ADE4-C6AADB30A8DE}" srcOrd="0" destOrd="0" parTransId="{7B167195-EDEB-4033-BB9E-677A2D2160F9}" sibTransId="{6FF76C83-0A64-4E73-9749-B87A023D4B85}"/>
    <dgm:cxn modelId="{2D62689C-79BA-42F2-B44A-AA4CDC740D74}" type="presOf" srcId="{2CA47618-4F90-4639-ADE4-C6AADB30A8DE}" destId="{A9460621-18C7-460C-898E-D550FCF3EAFE}" srcOrd="0" destOrd="0" presId="urn:microsoft.com/office/officeart/2018/5/layout/CenteredIconLabelDescriptionList"/>
    <dgm:cxn modelId="{ED3ACCB3-8331-4A9D-B373-DF67C769E494}" type="presOf" srcId="{DF958CCE-7FB1-4B04-AD31-224D724E57C4}" destId="{3C39179D-EDAE-453A-80E1-45167F564813}" srcOrd="0" destOrd="0" presId="urn:microsoft.com/office/officeart/2018/5/layout/CenteredIconLabelDescriptionList"/>
    <dgm:cxn modelId="{3F9E19C3-9287-4D0C-BD66-FEB452846494}" srcId="{DBC093DF-BC07-4276-8628-EE07299D5F92}" destId="{A11CC580-06AC-42FD-A6CC-B4E31D81CB70}" srcOrd="1" destOrd="0" parTransId="{5706AEFE-50EA-472B-B348-BC8728A9EC69}" sibTransId="{95787FE4-A872-4A09-9226-6FE9B2DE7D0F}"/>
    <dgm:cxn modelId="{C9DC4BC4-33FB-4455-A760-04AC4E1A5DA2}" type="presOf" srcId="{DBC093DF-BC07-4276-8628-EE07299D5F92}" destId="{AFA92255-5DBA-4D21-9B2E-20276CB54001}" srcOrd="0" destOrd="0" presId="urn:microsoft.com/office/officeart/2018/5/layout/CenteredIconLabelDescriptionList"/>
    <dgm:cxn modelId="{C6D109C6-6C75-40B4-AFB5-132F58201B18}" type="presOf" srcId="{801FD397-3836-45B2-8D50-A110FFA6C566}" destId="{F9AA9DC9-0FE3-430A-A318-D4F505483F6F}" srcOrd="0" destOrd="0" presId="urn:microsoft.com/office/officeart/2018/5/layout/CenteredIconLabelDescriptionList"/>
    <dgm:cxn modelId="{B7D334D5-C3CD-43E8-A7A6-B55006321F30}" type="presOf" srcId="{6C1202FA-7F87-439C-AA3E-4FDB39FEC3D3}" destId="{B59E1060-74C7-4659-B06B-8E33B780C2C4}" srcOrd="0" destOrd="0" presId="urn:microsoft.com/office/officeart/2018/5/layout/CenteredIconLabelDescriptionList"/>
    <dgm:cxn modelId="{E3C510DC-377F-4C2C-AFDE-EFF2B942462B}" srcId="{DBC093DF-BC07-4276-8628-EE07299D5F92}" destId="{A04F3815-9F14-4358-8EEF-6EBBA46E8B7A}" srcOrd="2" destOrd="0" parTransId="{3730959A-67E2-447E-9FD4-6BBA58AAE4ED}" sibTransId="{FC99E354-6F5F-457C-BA83-AB7F97D89549}"/>
    <dgm:cxn modelId="{FB8337E0-448B-4A00-81CA-4835F16A1073}" type="presOf" srcId="{A11CC580-06AC-42FD-A6CC-B4E31D81CB70}" destId="{9ACCFEF2-2E79-4B50-A0D1-C0AD03384510}" srcOrd="0" destOrd="0" presId="urn:microsoft.com/office/officeart/2018/5/layout/CenteredIconLabelDescriptionList"/>
    <dgm:cxn modelId="{1E9225EF-0352-4C05-80A0-EDD4DEF70A80}" srcId="{DBC093DF-BC07-4276-8628-EE07299D5F92}" destId="{D95F472C-57CC-4C7D-B755-D4C3A0319401}" srcOrd="3" destOrd="0" parTransId="{491CA0BB-47A6-4969-A463-EB5F2AB4F2F6}" sibTransId="{8791FB99-6C9E-4564-B0BD-2FFDE3B436BF}"/>
    <dgm:cxn modelId="{0A440AF3-55D3-41CD-B0BA-2CCB7220E64B}" type="presOf" srcId="{D95F472C-57CC-4C7D-B755-D4C3A0319401}" destId="{DD0C45D1-45CF-4732-B8FD-7790758DC2E7}" srcOrd="0" destOrd="0" presId="urn:microsoft.com/office/officeart/2018/5/layout/CenteredIconLabelDescriptionList"/>
    <dgm:cxn modelId="{485D47F5-00EF-4466-88F4-8798B9ADE1E3}" type="presParOf" srcId="{AFA92255-5DBA-4D21-9B2E-20276CB54001}" destId="{9FF7502A-2749-4F16-83EC-84ABD07768F9}" srcOrd="0" destOrd="0" presId="urn:microsoft.com/office/officeart/2018/5/layout/CenteredIconLabelDescriptionList"/>
    <dgm:cxn modelId="{2178AB66-446D-4671-A1BD-BF416885DB17}" type="presParOf" srcId="{9FF7502A-2749-4F16-83EC-84ABD07768F9}" destId="{FA6EBE18-F0C6-4EAD-A121-AAEF27117A8F}" srcOrd="0" destOrd="0" presId="urn:microsoft.com/office/officeart/2018/5/layout/CenteredIconLabelDescriptionList"/>
    <dgm:cxn modelId="{8DAC7013-C92D-4E06-BFBA-774EA0B9AC26}" type="presParOf" srcId="{9FF7502A-2749-4F16-83EC-84ABD07768F9}" destId="{AB804E41-B038-4A51-B532-4E7D085D6884}" srcOrd="1" destOrd="0" presId="urn:microsoft.com/office/officeart/2018/5/layout/CenteredIconLabelDescriptionList"/>
    <dgm:cxn modelId="{8F9130B0-6936-449E-8763-ED4314B851D5}" type="presParOf" srcId="{9FF7502A-2749-4F16-83EC-84ABD07768F9}" destId="{B59E1060-74C7-4659-B06B-8E33B780C2C4}" srcOrd="2" destOrd="0" presId="urn:microsoft.com/office/officeart/2018/5/layout/CenteredIconLabelDescriptionList"/>
    <dgm:cxn modelId="{231241E3-FEFC-42B4-BF2A-93BB01F847DE}" type="presParOf" srcId="{9FF7502A-2749-4F16-83EC-84ABD07768F9}" destId="{C674CF8C-1A77-4809-95BB-40E8B2E790F6}" srcOrd="3" destOrd="0" presId="urn:microsoft.com/office/officeart/2018/5/layout/CenteredIconLabelDescriptionList"/>
    <dgm:cxn modelId="{BED6189B-242F-48C4-B11F-9E9584534146}" type="presParOf" srcId="{9FF7502A-2749-4F16-83EC-84ABD07768F9}" destId="{F9AA9DC9-0FE3-430A-A318-D4F505483F6F}" srcOrd="4" destOrd="0" presId="urn:microsoft.com/office/officeart/2018/5/layout/CenteredIconLabelDescriptionList"/>
    <dgm:cxn modelId="{682187D2-8186-494A-A3C6-8577AAAC99B7}" type="presParOf" srcId="{AFA92255-5DBA-4D21-9B2E-20276CB54001}" destId="{C71A341A-A2D2-44BE-9151-75C72314FC82}" srcOrd="1" destOrd="0" presId="urn:microsoft.com/office/officeart/2018/5/layout/CenteredIconLabelDescriptionList"/>
    <dgm:cxn modelId="{FB5019A1-00A4-4F71-BF60-0F5433DECBCC}" type="presParOf" srcId="{AFA92255-5DBA-4D21-9B2E-20276CB54001}" destId="{121EC975-4086-4BB3-8356-BC5982C88F87}" srcOrd="2" destOrd="0" presId="urn:microsoft.com/office/officeart/2018/5/layout/CenteredIconLabelDescriptionList"/>
    <dgm:cxn modelId="{3993C690-C33A-4130-9BD7-A031D1BF1BC7}" type="presParOf" srcId="{121EC975-4086-4BB3-8356-BC5982C88F87}" destId="{546F451B-C3A6-4F40-88C6-3570A4A39ED3}" srcOrd="0" destOrd="0" presId="urn:microsoft.com/office/officeart/2018/5/layout/CenteredIconLabelDescriptionList"/>
    <dgm:cxn modelId="{02EBA9D3-7E29-4D06-8E49-981923CF03A5}" type="presParOf" srcId="{121EC975-4086-4BB3-8356-BC5982C88F87}" destId="{07DEB5F6-B8FD-4A5D-8874-3D714FFCE7DC}" srcOrd="1" destOrd="0" presId="urn:microsoft.com/office/officeart/2018/5/layout/CenteredIconLabelDescriptionList"/>
    <dgm:cxn modelId="{69765691-6B2D-41C7-B56D-E903488003D9}" type="presParOf" srcId="{121EC975-4086-4BB3-8356-BC5982C88F87}" destId="{9ACCFEF2-2E79-4B50-A0D1-C0AD03384510}" srcOrd="2" destOrd="0" presId="urn:microsoft.com/office/officeart/2018/5/layout/CenteredIconLabelDescriptionList"/>
    <dgm:cxn modelId="{C41D4CD2-0F45-4D65-8BAB-27896966059B}" type="presParOf" srcId="{121EC975-4086-4BB3-8356-BC5982C88F87}" destId="{E32E0950-3DD9-417D-B738-4E952F900D3C}" srcOrd="3" destOrd="0" presId="urn:microsoft.com/office/officeart/2018/5/layout/CenteredIconLabelDescriptionList"/>
    <dgm:cxn modelId="{A84CC1EA-C03F-4F80-AD35-9777964A0BF5}" type="presParOf" srcId="{121EC975-4086-4BB3-8356-BC5982C88F87}" destId="{A2E56871-1FB2-454C-9E56-FF041EA3FB26}" srcOrd="4" destOrd="0" presId="urn:microsoft.com/office/officeart/2018/5/layout/CenteredIconLabelDescriptionList"/>
    <dgm:cxn modelId="{F0D68725-CA9D-4A20-B2A3-C9EC1CC7902E}" type="presParOf" srcId="{AFA92255-5DBA-4D21-9B2E-20276CB54001}" destId="{8F501E2A-15E8-437F-874D-9E4FEC3FA0CD}" srcOrd="3" destOrd="0" presId="urn:microsoft.com/office/officeart/2018/5/layout/CenteredIconLabelDescriptionList"/>
    <dgm:cxn modelId="{7B0BC4F7-8548-40EC-9CA3-8DC256CF9C91}" type="presParOf" srcId="{AFA92255-5DBA-4D21-9B2E-20276CB54001}" destId="{B2F6B94C-B671-4AD7-B1C8-F20D823116D5}" srcOrd="4" destOrd="0" presId="urn:microsoft.com/office/officeart/2018/5/layout/CenteredIconLabelDescriptionList"/>
    <dgm:cxn modelId="{DBE1E363-15B2-463D-8A5D-7D47446FAF60}" type="presParOf" srcId="{B2F6B94C-B671-4AD7-B1C8-F20D823116D5}" destId="{544B806C-280A-4B79-9911-25B6B41BB2A0}" srcOrd="0" destOrd="0" presId="urn:microsoft.com/office/officeart/2018/5/layout/CenteredIconLabelDescriptionList"/>
    <dgm:cxn modelId="{EE59AEB8-3055-4BDA-8E9A-F7C85AF89F8D}" type="presParOf" srcId="{B2F6B94C-B671-4AD7-B1C8-F20D823116D5}" destId="{64336887-A112-49C8-AEC5-83FCC7056D72}" srcOrd="1" destOrd="0" presId="urn:microsoft.com/office/officeart/2018/5/layout/CenteredIconLabelDescriptionList"/>
    <dgm:cxn modelId="{5D1FD0EE-0D68-4A26-B824-451C91202AB6}" type="presParOf" srcId="{B2F6B94C-B671-4AD7-B1C8-F20D823116D5}" destId="{4093601D-5D51-4FD7-9225-3717EF6C65B8}" srcOrd="2" destOrd="0" presId="urn:microsoft.com/office/officeart/2018/5/layout/CenteredIconLabelDescriptionList"/>
    <dgm:cxn modelId="{9221D9F4-81DA-4146-A10B-A3E99628F39B}" type="presParOf" srcId="{B2F6B94C-B671-4AD7-B1C8-F20D823116D5}" destId="{51DC89A2-6ABC-4D3D-8582-F4871B4F2B17}" srcOrd="3" destOrd="0" presId="urn:microsoft.com/office/officeart/2018/5/layout/CenteredIconLabelDescriptionList"/>
    <dgm:cxn modelId="{21E91777-49F6-4859-A952-3E24F8568001}" type="presParOf" srcId="{B2F6B94C-B671-4AD7-B1C8-F20D823116D5}" destId="{3C39179D-EDAE-453A-80E1-45167F564813}" srcOrd="4" destOrd="0" presId="urn:microsoft.com/office/officeart/2018/5/layout/CenteredIconLabelDescriptionList"/>
    <dgm:cxn modelId="{2C93C993-F254-4EE9-A285-6383165E2F01}" type="presParOf" srcId="{AFA92255-5DBA-4D21-9B2E-20276CB54001}" destId="{1A9A57C1-09E7-4F77-AFB5-25FEBF735A03}" srcOrd="5" destOrd="0" presId="urn:microsoft.com/office/officeart/2018/5/layout/CenteredIconLabelDescriptionList"/>
    <dgm:cxn modelId="{00A789BE-9364-4864-BE71-A79D0CED8A95}" type="presParOf" srcId="{AFA92255-5DBA-4D21-9B2E-20276CB54001}" destId="{97D65C0D-CD09-4815-ACD9-9E7EFC3D2702}" srcOrd="6" destOrd="0" presId="urn:microsoft.com/office/officeart/2018/5/layout/CenteredIconLabelDescriptionList"/>
    <dgm:cxn modelId="{A0D61E41-7E31-4A6E-B8B2-01FA36E25586}" type="presParOf" srcId="{97D65C0D-CD09-4815-ACD9-9E7EFC3D2702}" destId="{E669241A-AED3-4C86-8C59-ED2383939C60}" srcOrd="0" destOrd="0" presId="urn:microsoft.com/office/officeart/2018/5/layout/CenteredIconLabelDescriptionList"/>
    <dgm:cxn modelId="{A312F54B-8464-4BC8-9BED-848922ED7AFD}" type="presParOf" srcId="{97D65C0D-CD09-4815-ACD9-9E7EFC3D2702}" destId="{BB222684-8CC1-4A5D-A437-A46F94691593}" srcOrd="1" destOrd="0" presId="urn:microsoft.com/office/officeart/2018/5/layout/CenteredIconLabelDescriptionList"/>
    <dgm:cxn modelId="{777F0F60-A689-4841-9918-BAB67141BA9F}" type="presParOf" srcId="{97D65C0D-CD09-4815-ACD9-9E7EFC3D2702}" destId="{DD0C45D1-45CF-4732-B8FD-7790758DC2E7}" srcOrd="2" destOrd="0" presId="urn:microsoft.com/office/officeart/2018/5/layout/CenteredIconLabelDescriptionList"/>
    <dgm:cxn modelId="{E2133737-C6B4-486F-9867-F68AF0D5CB11}" type="presParOf" srcId="{97D65C0D-CD09-4815-ACD9-9E7EFC3D2702}" destId="{003FFD54-EBEE-44B3-BA7D-7E10F2318619}" srcOrd="3" destOrd="0" presId="urn:microsoft.com/office/officeart/2018/5/layout/CenteredIconLabelDescriptionList"/>
    <dgm:cxn modelId="{D079651E-ABAC-4EBD-AD85-E9AD35F32AE3}" type="presParOf" srcId="{97D65C0D-CD09-4815-ACD9-9E7EFC3D2702}" destId="{A9460621-18C7-460C-898E-D550FCF3EAFE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7B70C0-AB64-41CC-8583-F534C96CE677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E9D7879-F168-471B-B81C-E78A789054B6}">
      <dgm:prSet/>
      <dgm:spPr/>
      <dgm:t>
        <a:bodyPr/>
        <a:lstStyle/>
        <a:p>
          <a:r>
            <a:rPr lang="en-US" b="1"/>
            <a:t>Acceptable Use Involves:</a:t>
          </a:r>
          <a:endParaRPr lang="en-US"/>
        </a:p>
      </dgm:t>
    </dgm:pt>
    <dgm:pt modelId="{F87F2A53-7767-46EC-B72A-4AA9A5173783}" type="parTrans" cxnId="{09B4546D-C35D-4615-A792-683233963FE0}">
      <dgm:prSet/>
      <dgm:spPr/>
      <dgm:t>
        <a:bodyPr/>
        <a:lstStyle/>
        <a:p>
          <a:endParaRPr lang="en-US"/>
        </a:p>
      </dgm:t>
    </dgm:pt>
    <dgm:pt modelId="{357F1A32-3549-4876-B1D1-85A3E118B1F5}" type="sibTrans" cxnId="{09B4546D-C35D-4615-A792-683233963FE0}">
      <dgm:prSet/>
      <dgm:spPr/>
      <dgm:t>
        <a:bodyPr/>
        <a:lstStyle/>
        <a:p>
          <a:endParaRPr lang="en-US"/>
        </a:p>
      </dgm:t>
    </dgm:pt>
    <dgm:pt modelId="{0D025ADE-083C-48EB-9670-8156E7D4FCBA}">
      <dgm:prSet/>
      <dgm:spPr/>
      <dgm:t>
        <a:bodyPr/>
        <a:lstStyle/>
        <a:p>
          <a:r>
            <a:rPr lang="en-US"/>
            <a:t>Policies</a:t>
          </a:r>
        </a:p>
      </dgm:t>
    </dgm:pt>
    <dgm:pt modelId="{3B469EAF-0560-40D2-93BC-DB0656A3A041}" type="parTrans" cxnId="{C880696B-C083-48B8-8A60-A18A60260FA8}">
      <dgm:prSet/>
      <dgm:spPr/>
      <dgm:t>
        <a:bodyPr/>
        <a:lstStyle/>
        <a:p>
          <a:endParaRPr lang="en-US"/>
        </a:p>
      </dgm:t>
    </dgm:pt>
    <dgm:pt modelId="{A2176292-015A-4B74-8808-37CAE314BA86}" type="sibTrans" cxnId="{C880696B-C083-48B8-8A60-A18A60260FA8}">
      <dgm:prSet/>
      <dgm:spPr/>
      <dgm:t>
        <a:bodyPr/>
        <a:lstStyle/>
        <a:p>
          <a:endParaRPr lang="en-US"/>
        </a:p>
      </dgm:t>
    </dgm:pt>
    <dgm:pt modelId="{44F54804-9743-401D-86EB-9FDDC573D777}">
      <dgm:prSet/>
      <dgm:spPr/>
      <dgm:t>
        <a:bodyPr/>
        <a:lstStyle/>
        <a:p>
          <a:r>
            <a:rPr lang="en-US"/>
            <a:t>Laws</a:t>
          </a:r>
        </a:p>
      </dgm:t>
    </dgm:pt>
    <dgm:pt modelId="{6A1A8AB8-FB3F-4B42-A3D4-24A12FD434D9}" type="parTrans" cxnId="{2B70F287-1FD5-4F29-9142-0BD6E9E3C243}">
      <dgm:prSet/>
      <dgm:spPr/>
      <dgm:t>
        <a:bodyPr/>
        <a:lstStyle/>
        <a:p>
          <a:endParaRPr lang="en-US"/>
        </a:p>
      </dgm:t>
    </dgm:pt>
    <dgm:pt modelId="{05D9CA7C-8CBF-45AF-87CE-AB9FE55250B9}" type="sibTrans" cxnId="{2B70F287-1FD5-4F29-9142-0BD6E9E3C243}">
      <dgm:prSet/>
      <dgm:spPr/>
      <dgm:t>
        <a:bodyPr/>
        <a:lstStyle/>
        <a:p>
          <a:endParaRPr lang="en-US"/>
        </a:p>
      </dgm:t>
    </dgm:pt>
    <dgm:pt modelId="{5C7B4C47-29CF-41F3-96B8-8C379497A0D8}">
      <dgm:prSet/>
      <dgm:spPr/>
      <dgm:t>
        <a:bodyPr/>
        <a:lstStyle/>
        <a:p>
          <a:r>
            <a:rPr lang="en-US"/>
            <a:t>Wise decision making</a:t>
          </a:r>
        </a:p>
      </dgm:t>
    </dgm:pt>
    <dgm:pt modelId="{CBE33E4B-9073-4882-9173-6E3D94F5C5B7}" type="parTrans" cxnId="{323C7727-2B22-48BF-847F-6727B5285EAC}">
      <dgm:prSet/>
      <dgm:spPr/>
      <dgm:t>
        <a:bodyPr/>
        <a:lstStyle/>
        <a:p>
          <a:endParaRPr lang="en-US"/>
        </a:p>
      </dgm:t>
    </dgm:pt>
    <dgm:pt modelId="{18E5FE40-6555-4E57-9D20-E112B7B90CDA}" type="sibTrans" cxnId="{323C7727-2B22-48BF-847F-6727B5285EAC}">
      <dgm:prSet/>
      <dgm:spPr/>
      <dgm:t>
        <a:bodyPr/>
        <a:lstStyle/>
        <a:p>
          <a:endParaRPr lang="en-US"/>
        </a:p>
      </dgm:t>
    </dgm:pt>
    <dgm:pt modelId="{2A0BDA18-B451-433C-9428-E8083FD79EE1}">
      <dgm:prSet/>
      <dgm:spPr/>
      <dgm:t>
        <a:bodyPr/>
        <a:lstStyle/>
        <a:p>
          <a:r>
            <a:rPr lang="en-US"/>
            <a:t>Training</a:t>
          </a:r>
        </a:p>
      </dgm:t>
    </dgm:pt>
    <dgm:pt modelId="{22677291-2B61-4641-869C-10142497DE9D}" type="parTrans" cxnId="{3DD36811-EBF7-4C21-94DE-EF4E7F8ADF47}">
      <dgm:prSet/>
      <dgm:spPr/>
      <dgm:t>
        <a:bodyPr/>
        <a:lstStyle/>
        <a:p>
          <a:endParaRPr lang="en-US"/>
        </a:p>
      </dgm:t>
    </dgm:pt>
    <dgm:pt modelId="{398BDC16-821B-4B7C-83F5-4697AB299632}" type="sibTrans" cxnId="{3DD36811-EBF7-4C21-94DE-EF4E7F8ADF47}">
      <dgm:prSet/>
      <dgm:spPr/>
      <dgm:t>
        <a:bodyPr/>
        <a:lstStyle/>
        <a:p>
          <a:endParaRPr lang="en-US"/>
        </a:p>
      </dgm:t>
    </dgm:pt>
    <dgm:pt modelId="{DEA38BA0-98AB-4CBF-8673-620742CE35AA}">
      <dgm:prSet/>
      <dgm:spPr/>
      <dgm:t>
        <a:bodyPr/>
        <a:lstStyle/>
        <a:p>
          <a:r>
            <a:rPr lang="en-US"/>
            <a:t>Clear rules</a:t>
          </a:r>
        </a:p>
      </dgm:t>
    </dgm:pt>
    <dgm:pt modelId="{F90D4354-84B0-4CF2-AF74-78AC8611A503}" type="parTrans" cxnId="{1634F785-D36B-4851-8B34-56CF160DDFC1}">
      <dgm:prSet/>
      <dgm:spPr/>
      <dgm:t>
        <a:bodyPr/>
        <a:lstStyle/>
        <a:p>
          <a:endParaRPr lang="en-US"/>
        </a:p>
      </dgm:t>
    </dgm:pt>
    <dgm:pt modelId="{3EE57ABE-7F4B-4231-860F-5CCADCC8A95E}" type="sibTrans" cxnId="{1634F785-D36B-4851-8B34-56CF160DDFC1}">
      <dgm:prSet/>
      <dgm:spPr/>
      <dgm:t>
        <a:bodyPr/>
        <a:lstStyle/>
        <a:p>
          <a:endParaRPr lang="en-US"/>
        </a:p>
      </dgm:t>
    </dgm:pt>
    <dgm:pt modelId="{87B2FE39-5B4E-4483-8394-F241AE337CEB}" type="pres">
      <dgm:prSet presAssocID="{927B70C0-AB64-41CC-8583-F534C96CE677}" presName="compositeShape" presStyleCnt="0">
        <dgm:presLayoutVars>
          <dgm:chMax val="7"/>
          <dgm:dir/>
          <dgm:resizeHandles val="exact"/>
        </dgm:presLayoutVars>
      </dgm:prSet>
      <dgm:spPr/>
    </dgm:pt>
    <dgm:pt modelId="{15515DC9-0078-46B0-97FE-4439303B3B79}" type="pres">
      <dgm:prSet presAssocID="{927B70C0-AB64-41CC-8583-F534C96CE677}" presName="wedge1" presStyleLbl="node1" presStyleIdx="0" presStyleCnt="1"/>
      <dgm:spPr/>
    </dgm:pt>
    <dgm:pt modelId="{18997CD7-20EA-415A-8103-8FF9DA188D1B}" type="pres">
      <dgm:prSet presAssocID="{927B70C0-AB64-41CC-8583-F534C96CE677}" presName="wedge1Tx" presStyleLbl="node1" presStyleIdx="0" presStyleCnt="1">
        <dgm:presLayoutVars>
          <dgm:chMax val="0"/>
          <dgm:chPref val="0"/>
          <dgm:bulletEnabled val="1"/>
        </dgm:presLayoutVars>
      </dgm:prSet>
      <dgm:spPr/>
    </dgm:pt>
  </dgm:ptLst>
  <dgm:cxnLst>
    <dgm:cxn modelId="{3DD36811-EBF7-4C21-94DE-EF4E7F8ADF47}" srcId="{6E9D7879-F168-471B-B81C-E78A789054B6}" destId="{2A0BDA18-B451-433C-9428-E8083FD79EE1}" srcOrd="3" destOrd="0" parTransId="{22677291-2B61-4641-869C-10142497DE9D}" sibTransId="{398BDC16-821B-4B7C-83F5-4697AB299632}"/>
    <dgm:cxn modelId="{E6BCCB1F-6A67-4E5A-A481-9A80FFE91189}" type="presOf" srcId="{0D025ADE-083C-48EB-9670-8156E7D4FCBA}" destId="{18997CD7-20EA-415A-8103-8FF9DA188D1B}" srcOrd="1" destOrd="1" presId="urn:microsoft.com/office/officeart/2005/8/layout/chart3"/>
    <dgm:cxn modelId="{323C7727-2B22-48BF-847F-6727B5285EAC}" srcId="{6E9D7879-F168-471B-B81C-E78A789054B6}" destId="{5C7B4C47-29CF-41F3-96B8-8C379497A0D8}" srcOrd="2" destOrd="0" parTransId="{CBE33E4B-9073-4882-9173-6E3D94F5C5B7}" sibTransId="{18E5FE40-6555-4E57-9D20-E112B7B90CDA}"/>
    <dgm:cxn modelId="{C880696B-C083-48B8-8A60-A18A60260FA8}" srcId="{6E9D7879-F168-471B-B81C-E78A789054B6}" destId="{0D025ADE-083C-48EB-9670-8156E7D4FCBA}" srcOrd="0" destOrd="0" parTransId="{3B469EAF-0560-40D2-93BC-DB0656A3A041}" sibTransId="{A2176292-015A-4B74-8808-37CAE314BA86}"/>
    <dgm:cxn modelId="{6BA8206C-1927-42E4-8791-1FFBD624C35E}" type="presOf" srcId="{44F54804-9743-401D-86EB-9FDDC573D777}" destId="{18997CD7-20EA-415A-8103-8FF9DA188D1B}" srcOrd="1" destOrd="2" presId="urn:microsoft.com/office/officeart/2005/8/layout/chart3"/>
    <dgm:cxn modelId="{09B4546D-C35D-4615-A792-683233963FE0}" srcId="{927B70C0-AB64-41CC-8583-F534C96CE677}" destId="{6E9D7879-F168-471B-B81C-E78A789054B6}" srcOrd="0" destOrd="0" parTransId="{F87F2A53-7767-46EC-B72A-4AA9A5173783}" sibTransId="{357F1A32-3549-4876-B1D1-85A3E118B1F5}"/>
    <dgm:cxn modelId="{BE9E6A50-00AA-401E-AFF4-B4AE2A84358C}" type="presOf" srcId="{DEA38BA0-98AB-4CBF-8673-620742CE35AA}" destId="{18997CD7-20EA-415A-8103-8FF9DA188D1B}" srcOrd="1" destOrd="5" presId="urn:microsoft.com/office/officeart/2005/8/layout/chart3"/>
    <dgm:cxn modelId="{F9C9AE74-D826-4570-AC7F-72B7B15B2414}" type="presOf" srcId="{5C7B4C47-29CF-41F3-96B8-8C379497A0D8}" destId="{15515DC9-0078-46B0-97FE-4439303B3B79}" srcOrd="0" destOrd="3" presId="urn:microsoft.com/office/officeart/2005/8/layout/chart3"/>
    <dgm:cxn modelId="{1634F785-D36B-4851-8B34-56CF160DDFC1}" srcId="{6E9D7879-F168-471B-B81C-E78A789054B6}" destId="{DEA38BA0-98AB-4CBF-8673-620742CE35AA}" srcOrd="4" destOrd="0" parTransId="{F90D4354-84B0-4CF2-AF74-78AC8611A503}" sibTransId="{3EE57ABE-7F4B-4231-860F-5CCADCC8A95E}"/>
    <dgm:cxn modelId="{2B70F287-1FD5-4F29-9142-0BD6E9E3C243}" srcId="{6E9D7879-F168-471B-B81C-E78A789054B6}" destId="{44F54804-9743-401D-86EB-9FDDC573D777}" srcOrd="1" destOrd="0" parTransId="{6A1A8AB8-FB3F-4B42-A3D4-24A12FD434D9}" sibTransId="{05D9CA7C-8CBF-45AF-87CE-AB9FE55250B9}"/>
    <dgm:cxn modelId="{8FEA078C-4FE3-44B0-9863-C39ECAB7D6B2}" type="presOf" srcId="{6E9D7879-F168-471B-B81C-E78A789054B6}" destId="{15515DC9-0078-46B0-97FE-4439303B3B79}" srcOrd="0" destOrd="0" presId="urn:microsoft.com/office/officeart/2005/8/layout/chart3"/>
    <dgm:cxn modelId="{BEB936A5-9A36-4B42-AE57-9B3735128A07}" type="presOf" srcId="{DEA38BA0-98AB-4CBF-8673-620742CE35AA}" destId="{15515DC9-0078-46B0-97FE-4439303B3B79}" srcOrd="0" destOrd="5" presId="urn:microsoft.com/office/officeart/2005/8/layout/chart3"/>
    <dgm:cxn modelId="{4A7511B0-A3FC-4C58-815D-F3E31D4D5B10}" type="presOf" srcId="{927B70C0-AB64-41CC-8583-F534C96CE677}" destId="{87B2FE39-5B4E-4483-8394-F241AE337CEB}" srcOrd="0" destOrd="0" presId="urn:microsoft.com/office/officeart/2005/8/layout/chart3"/>
    <dgm:cxn modelId="{7FDC22BD-C357-4D94-B435-BAEB93698643}" type="presOf" srcId="{0D025ADE-083C-48EB-9670-8156E7D4FCBA}" destId="{15515DC9-0078-46B0-97FE-4439303B3B79}" srcOrd="0" destOrd="1" presId="urn:microsoft.com/office/officeart/2005/8/layout/chart3"/>
    <dgm:cxn modelId="{DD20D3C2-0FA9-4C7F-A93A-9B7D626944CD}" type="presOf" srcId="{5C7B4C47-29CF-41F3-96B8-8C379497A0D8}" destId="{18997CD7-20EA-415A-8103-8FF9DA188D1B}" srcOrd="1" destOrd="3" presId="urn:microsoft.com/office/officeart/2005/8/layout/chart3"/>
    <dgm:cxn modelId="{BE6F8ED0-22C9-44CA-A21D-0CE0BBC544AF}" type="presOf" srcId="{6E9D7879-F168-471B-B81C-E78A789054B6}" destId="{18997CD7-20EA-415A-8103-8FF9DA188D1B}" srcOrd="1" destOrd="0" presId="urn:microsoft.com/office/officeart/2005/8/layout/chart3"/>
    <dgm:cxn modelId="{727183F4-4ED3-4AEA-9BA2-BD1B24ACB887}" type="presOf" srcId="{2A0BDA18-B451-433C-9428-E8083FD79EE1}" destId="{18997CD7-20EA-415A-8103-8FF9DA188D1B}" srcOrd="1" destOrd="4" presId="urn:microsoft.com/office/officeart/2005/8/layout/chart3"/>
    <dgm:cxn modelId="{AA12A8F7-5304-4811-BE83-D25049564C68}" type="presOf" srcId="{2A0BDA18-B451-433C-9428-E8083FD79EE1}" destId="{15515DC9-0078-46B0-97FE-4439303B3B79}" srcOrd="0" destOrd="4" presId="urn:microsoft.com/office/officeart/2005/8/layout/chart3"/>
    <dgm:cxn modelId="{488A8DFD-7824-47AB-8C66-09A356C67263}" type="presOf" srcId="{44F54804-9743-401D-86EB-9FDDC573D777}" destId="{15515DC9-0078-46B0-97FE-4439303B3B79}" srcOrd="0" destOrd="2" presId="urn:microsoft.com/office/officeart/2005/8/layout/chart3"/>
    <dgm:cxn modelId="{F3CDCF3E-B008-443C-9AAF-8FEE9B63AF9F}" type="presParOf" srcId="{87B2FE39-5B4E-4483-8394-F241AE337CEB}" destId="{15515DC9-0078-46B0-97FE-4439303B3B79}" srcOrd="0" destOrd="0" presId="urn:microsoft.com/office/officeart/2005/8/layout/chart3"/>
    <dgm:cxn modelId="{08E417DE-B0C1-4753-BE10-B7C24C65938E}" type="presParOf" srcId="{87B2FE39-5B4E-4483-8394-F241AE337CEB}" destId="{18997CD7-20EA-415A-8103-8FF9DA188D1B}" srcOrd="1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6AEE85-52AD-4F07-A766-B9A4BB71524B}">
      <dsp:nvSpPr>
        <dsp:cNvPr id="0" name=""/>
        <dsp:cNvSpPr/>
      </dsp:nvSpPr>
      <dsp:spPr>
        <a:xfrm>
          <a:off x="0" y="349"/>
          <a:ext cx="6916201" cy="81760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96C461-6273-4C9B-A637-22CDC7D90778}">
      <dsp:nvSpPr>
        <dsp:cNvPr id="0" name=""/>
        <dsp:cNvSpPr/>
      </dsp:nvSpPr>
      <dsp:spPr>
        <a:xfrm>
          <a:off x="247326" y="184310"/>
          <a:ext cx="449683" cy="4496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60A1A-BB80-4037-973E-D8D4541A7C9D}">
      <dsp:nvSpPr>
        <dsp:cNvPr id="0" name=""/>
        <dsp:cNvSpPr/>
      </dsp:nvSpPr>
      <dsp:spPr>
        <a:xfrm>
          <a:off x="944335" y="349"/>
          <a:ext cx="5971865" cy="817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30" tIns="86530" rIns="86530" bIns="8653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Strategic planning/Marketing planning</a:t>
          </a:r>
        </a:p>
      </dsp:txBody>
      <dsp:txXfrm>
        <a:off x="944335" y="349"/>
        <a:ext cx="5971865" cy="817606"/>
      </dsp:txXfrm>
    </dsp:sp>
    <dsp:sp modelId="{384E5DD0-AAB9-447E-A662-21AB8C35E4F2}">
      <dsp:nvSpPr>
        <dsp:cNvPr id="0" name=""/>
        <dsp:cNvSpPr/>
      </dsp:nvSpPr>
      <dsp:spPr>
        <a:xfrm>
          <a:off x="0" y="1022357"/>
          <a:ext cx="6916201" cy="81760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54A859-EA5B-4320-B843-C6B299D1F6BA}">
      <dsp:nvSpPr>
        <dsp:cNvPr id="0" name=""/>
        <dsp:cNvSpPr/>
      </dsp:nvSpPr>
      <dsp:spPr>
        <a:xfrm>
          <a:off x="247326" y="1206319"/>
          <a:ext cx="449683" cy="44968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7F6150-4570-4C77-9DE2-3DFB4055615F}">
      <dsp:nvSpPr>
        <dsp:cNvPr id="0" name=""/>
        <dsp:cNvSpPr/>
      </dsp:nvSpPr>
      <dsp:spPr>
        <a:xfrm>
          <a:off x="944335" y="1022357"/>
          <a:ext cx="5971865" cy="817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30" tIns="86530" rIns="86530" bIns="8653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Not a programmer, not an early adopter, not a techie</a:t>
          </a:r>
        </a:p>
      </dsp:txBody>
      <dsp:txXfrm>
        <a:off x="944335" y="1022357"/>
        <a:ext cx="5971865" cy="817606"/>
      </dsp:txXfrm>
    </dsp:sp>
    <dsp:sp modelId="{A9ACF3BE-D7B2-44F1-AEE3-26B3A469394D}">
      <dsp:nvSpPr>
        <dsp:cNvPr id="0" name=""/>
        <dsp:cNvSpPr/>
      </dsp:nvSpPr>
      <dsp:spPr>
        <a:xfrm>
          <a:off x="0" y="2044365"/>
          <a:ext cx="6916201" cy="81760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DE3B75-929C-42E3-9D32-0D5A0EC1B759}">
      <dsp:nvSpPr>
        <dsp:cNvPr id="0" name=""/>
        <dsp:cNvSpPr/>
      </dsp:nvSpPr>
      <dsp:spPr>
        <a:xfrm>
          <a:off x="247326" y="2228327"/>
          <a:ext cx="449683" cy="4496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59E292-0BBD-446D-A8CF-52D73834074E}">
      <dsp:nvSpPr>
        <dsp:cNvPr id="0" name=""/>
        <dsp:cNvSpPr/>
      </dsp:nvSpPr>
      <dsp:spPr>
        <a:xfrm>
          <a:off x="944335" y="2044365"/>
          <a:ext cx="5971865" cy="817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30" tIns="86530" rIns="86530" bIns="8653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Curious and lifelong learner</a:t>
          </a:r>
        </a:p>
      </dsp:txBody>
      <dsp:txXfrm>
        <a:off x="944335" y="2044365"/>
        <a:ext cx="5971865" cy="8176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6EBE18-F0C6-4EAD-A121-AAEF27117A8F}">
      <dsp:nvSpPr>
        <dsp:cNvPr id="0" name=""/>
        <dsp:cNvSpPr/>
      </dsp:nvSpPr>
      <dsp:spPr>
        <a:xfrm>
          <a:off x="762194" y="709186"/>
          <a:ext cx="812109" cy="8121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9E1060-74C7-4659-B06B-8E33B780C2C4}">
      <dsp:nvSpPr>
        <dsp:cNvPr id="0" name=""/>
        <dsp:cNvSpPr/>
      </dsp:nvSpPr>
      <dsp:spPr>
        <a:xfrm>
          <a:off x="8092" y="1647413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/>
            <a:t>Protect</a:t>
          </a:r>
        </a:p>
      </dsp:txBody>
      <dsp:txXfrm>
        <a:off x="8092" y="1647413"/>
        <a:ext cx="2320312" cy="348046"/>
      </dsp:txXfrm>
    </dsp:sp>
    <dsp:sp modelId="{F9AA9DC9-0FE3-430A-A318-D4F505483F6F}">
      <dsp:nvSpPr>
        <dsp:cNvPr id="0" name=""/>
        <dsp:cNvSpPr/>
      </dsp:nvSpPr>
      <dsp:spPr>
        <a:xfrm>
          <a:off x="8092" y="2054119"/>
          <a:ext cx="2320312" cy="1588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Privacy: Essential for ethical and legal compliance</a:t>
          </a:r>
        </a:p>
      </dsp:txBody>
      <dsp:txXfrm>
        <a:off x="8092" y="2054119"/>
        <a:ext cx="2320312" cy="1588032"/>
      </dsp:txXfrm>
    </dsp:sp>
    <dsp:sp modelId="{546F451B-C3A6-4F40-88C6-3570A4A39ED3}">
      <dsp:nvSpPr>
        <dsp:cNvPr id="0" name=""/>
        <dsp:cNvSpPr/>
      </dsp:nvSpPr>
      <dsp:spPr>
        <a:xfrm>
          <a:off x="3488561" y="709186"/>
          <a:ext cx="812109" cy="8121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CCFEF2-2E79-4B50-A0D1-C0AD03384510}">
      <dsp:nvSpPr>
        <dsp:cNvPr id="0" name=""/>
        <dsp:cNvSpPr/>
      </dsp:nvSpPr>
      <dsp:spPr>
        <a:xfrm>
          <a:off x="2734460" y="1647413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/>
            <a:t>Remove</a:t>
          </a:r>
        </a:p>
      </dsp:txBody>
      <dsp:txXfrm>
        <a:off x="2734460" y="1647413"/>
        <a:ext cx="2320312" cy="348046"/>
      </dsp:txXfrm>
    </dsp:sp>
    <dsp:sp modelId="{A2E56871-1FB2-454C-9E56-FF041EA3FB26}">
      <dsp:nvSpPr>
        <dsp:cNvPr id="0" name=""/>
        <dsp:cNvSpPr/>
      </dsp:nvSpPr>
      <dsp:spPr>
        <a:xfrm>
          <a:off x="2734460" y="2054119"/>
          <a:ext cx="2320312" cy="1588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Personally Identifiable Information</a:t>
          </a:r>
          <a:br>
            <a:rPr lang="en-US" sz="1700" kern="1200"/>
          </a:br>
          <a:r>
            <a:rPr lang="en-US" sz="1700" kern="1200"/>
            <a:t>Names, addresses, contact details. </a:t>
          </a:r>
          <a:br>
            <a:rPr lang="en-US" sz="1700" kern="1200"/>
          </a:br>
          <a:r>
            <a:rPr lang="en-US" sz="1700" kern="1200"/>
            <a:t>Instead use ID numbers (key) and lookup offline</a:t>
          </a:r>
        </a:p>
      </dsp:txBody>
      <dsp:txXfrm>
        <a:off x="2734460" y="2054119"/>
        <a:ext cx="2320312" cy="1588032"/>
      </dsp:txXfrm>
    </dsp:sp>
    <dsp:sp modelId="{544B806C-280A-4B79-9911-25B6B41BB2A0}">
      <dsp:nvSpPr>
        <dsp:cNvPr id="0" name=""/>
        <dsp:cNvSpPr/>
      </dsp:nvSpPr>
      <dsp:spPr>
        <a:xfrm>
          <a:off x="6214928" y="709186"/>
          <a:ext cx="812109" cy="8121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93601D-5D51-4FD7-9225-3717EF6C65B8}">
      <dsp:nvSpPr>
        <dsp:cNvPr id="0" name=""/>
        <dsp:cNvSpPr/>
      </dsp:nvSpPr>
      <dsp:spPr>
        <a:xfrm>
          <a:off x="5460827" y="1647413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/>
            <a:t>Generalize</a:t>
          </a:r>
        </a:p>
      </dsp:txBody>
      <dsp:txXfrm>
        <a:off x="5460827" y="1647413"/>
        <a:ext cx="2320312" cy="348046"/>
      </dsp:txXfrm>
    </dsp:sp>
    <dsp:sp modelId="{3C39179D-EDAE-453A-80E1-45167F564813}">
      <dsp:nvSpPr>
        <dsp:cNvPr id="0" name=""/>
        <dsp:cNvSpPr/>
      </dsp:nvSpPr>
      <dsp:spPr>
        <a:xfrm>
          <a:off x="5460827" y="2054119"/>
          <a:ext cx="2320312" cy="1588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Ages, giving amounts, relationships to your organization.</a:t>
          </a:r>
          <a:br>
            <a:rPr lang="en-US" sz="1700" kern="1200"/>
          </a:br>
          <a:r>
            <a:rPr lang="en-US" sz="1700" kern="1200"/>
            <a:t>Use ranges, rating (hi/medium/lo)</a:t>
          </a:r>
        </a:p>
      </dsp:txBody>
      <dsp:txXfrm>
        <a:off x="5460827" y="2054119"/>
        <a:ext cx="2320312" cy="1588032"/>
      </dsp:txXfrm>
    </dsp:sp>
    <dsp:sp modelId="{E669241A-AED3-4C86-8C59-ED2383939C60}">
      <dsp:nvSpPr>
        <dsp:cNvPr id="0" name=""/>
        <dsp:cNvSpPr/>
      </dsp:nvSpPr>
      <dsp:spPr>
        <a:xfrm>
          <a:off x="8941296" y="709186"/>
          <a:ext cx="812109" cy="8121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C45D1-45CF-4732-B8FD-7790758DC2E7}">
      <dsp:nvSpPr>
        <dsp:cNvPr id="0" name=""/>
        <dsp:cNvSpPr/>
      </dsp:nvSpPr>
      <dsp:spPr>
        <a:xfrm>
          <a:off x="8187194" y="1647413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/>
            <a:t>Mask</a:t>
          </a:r>
        </a:p>
      </dsp:txBody>
      <dsp:txXfrm>
        <a:off x="8187194" y="1647413"/>
        <a:ext cx="2320312" cy="348046"/>
      </dsp:txXfrm>
    </dsp:sp>
    <dsp:sp modelId="{A9460621-18C7-460C-898E-D550FCF3EAFE}">
      <dsp:nvSpPr>
        <dsp:cNvPr id="0" name=""/>
        <dsp:cNvSpPr/>
      </dsp:nvSpPr>
      <dsp:spPr>
        <a:xfrm>
          <a:off x="8187194" y="2054119"/>
          <a:ext cx="2320312" cy="1588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Using codes or pseudonyms</a:t>
          </a:r>
          <a:br>
            <a:rPr lang="en-US" sz="1700" kern="1200"/>
          </a:br>
          <a:r>
            <a:rPr lang="en-US" sz="1700" kern="1200"/>
            <a:t>(A-level, B-level, etc.)</a:t>
          </a:r>
        </a:p>
      </dsp:txBody>
      <dsp:txXfrm>
        <a:off x="8187194" y="2054119"/>
        <a:ext cx="2320312" cy="15880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515DC9-0078-46B0-97FE-4439303B3B79}">
      <dsp:nvSpPr>
        <dsp:cNvPr id="0" name=""/>
        <dsp:cNvSpPr/>
      </dsp:nvSpPr>
      <dsp:spPr>
        <a:xfrm>
          <a:off x="984551" y="353151"/>
          <a:ext cx="3708096" cy="37080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Acceptable Use Involves:</a:t>
          </a:r>
          <a:endParaRPr lang="en-US" sz="24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Policies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Laws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Wise decision making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Training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Clear rules</a:t>
          </a:r>
        </a:p>
      </dsp:txBody>
      <dsp:txXfrm>
        <a:off x="1536351" y="904951"/>
        <a:ext cx="2604496" cy="2604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28CB3B-FCEE-41C8-98BA-F5BCAAABA39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F08E1-79D4-4AF6-8404-44E424A38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97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</a:pPr>
            <a:r>
              <a:rPr lang="en-US"/>
              <a:t>All three of us</a:t>
            </a:r>
            <a:endParaRPr/>
          </a:p>
        </p:txBody>
      </p:sp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>
          <a:extLst>
            <a:ext uri="{FF2B5EF4-FFF2-40B4-BE49-F238E27FC236}">
              <a16:creationId xmlns:a16="http://schemas.microsoft.com/office/drawing/2014/main" id="{B2A86EDD-C849-E94C-B971-BABD230CF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35eb0593529_0_79:notes">
            <a:extLst>
              <a:ext uri="{FF2B5EF4-FFF2-40B4-BE49-F238E27FC236}">
                <a16:creationId xmlns:a16="http://schemas.microsoft.com/office/drawing/2014/main" id="{2517E0C1-B94E-F09A-7C39-B87660C719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5" name="Google Shape;705;g35eb0593529_0_79:notes">
            <a:extLst>
              <a:ext uri="{FF2B5EF4-FFF2-40B4-BE49-F238E27FC236}">
                <a16:creationId xmlns:a16="http://schemas.microsoft.com/office/drawing/2014/main" id="{ED7D7965-29BC-97DE-1F1F-40B4C908A3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7410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5d600fa02d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35d600fa02d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5d600fa02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35d600fa02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ea492f74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5ea492f745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5ea492f74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5ea492f74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5ea492f74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35ea492f745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5ea492f745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5ea492f745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>
          <a:extLst>
            <a:ext uri="{FF2B5EF4-FFF2-40B4-BE49-F238E27FC236}">
              <a16:creationId xmlns:a16="http://schemas.microsoft.com/office/drawing/2014/main" id="{E36EDF1A-2E34-3753-8778-8942AAD20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5ea492f745_0_19:notes">
            <a:extLst>
              <a:ext uri="{FF2B5EF4-FFF2-40B4-BE49-F238E27FC236}">
                <a16:creationId xmlns:a16="http://schemas.microsoft.com/office/drawing/2014/main" id="{0CDACBF9-64B9-2ADE-C5EF-F47C16ECF4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5ea492f745_0_19:notes">
            <a:extLst>
              <a:ext uri="{FF2B5EF4-FFF2-40B4-BE49-F238E27FC236}">
                <a16:creationId xmlns:a16="http://schemas.microsoft.com/office/drawing/2014/main" id="{FEAA230D-F25C-9F28-2FA6-B3808CCBBD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21832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5ea492f74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35ea492f745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5ea492f745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35ea492f745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5d600fa02d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5d600fa02d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5ea492f745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35ea492f745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5ea492f745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5ea492f745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35eb0593529_2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9" name="Google Shape;669;g35eb0593529_2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5eb0593529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6" name="Google Shape;696;g35eb0593529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35eb0593529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5" name="Google Shape;705;g35eb0593529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35eb059352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4" name="Google Shape;714;g35eb059352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5ea492f745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35ea492f745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35221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Eric</a:t>
            </a:r>
            <a:endParaRPr/>
          </a:p>
        </p:txBody>
      </p:sp>
      <p:sp>
        <p:nvSpPr>
          <p:cNvPr id="151" name="Google Shape;1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1789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57f6d8eb03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57f6d8eb03_1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57f6d8eb03_1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57f6d8eb03_1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57f6d8eb0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357f6d8eb0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4555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Eric</a:t>
            </a:r>
            <a:r>
              <a:rPr lang="en-US"/>
              <a:t> </a:t>
            </a:r>
            <a:endParaRPr/>
          </a:p>
        </p:txBody>
      </p:sp>
      <p:sp>
        <p:nvSpPr>
          <p:cNvPr id="438" name="Google Shape;43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869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8017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60FA9-F9E0-757E-FBE4-1CFC4033F8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F69970-F8B9-34A9-5FB3-AF1DDEF3ED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C2E14-BC38-FDA2-C9E0-223E70D59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E624-F065-42CF-8E8C-6AD56398E046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86F8A-0AC2-282C-7F5E-FBC31CD9B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54143-F4E8-B17B-1A8F-C298A298B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A4DD3-B0D6-4238-8A05-A4BAC8227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75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7FBFA-9267-12D8-EA90-CA58AFFEA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3A5053-146D-0490-CFA1-C4D972A90A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3397E-683E-74F0-B83D-184F8444A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E624-F065-42CF-8E8C-6AD56398E046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7049B-3A52-BE19-A226-5552F28A4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BFA9B-4B77-D8EE-967E-20DE357B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A4DD3-B0D6-4238-8A05-A4BAC8227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35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03ED5F-2267-082B-E8DC-9461F06206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85BD7C-18A0-8C19-7082-02E5520717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A6161-053A-20BA-D65B-26DB41391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E624-F065-42CF-8E8C-6AD56398E046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6A582-0EAA-F0A9-0E1A-0CCCE2364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953D7-3021-4835-A314-8D2DC74BF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A4DD3-B0D6-4238-8A05-A4BAC8227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94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mall image with footer">
  <p:cSld name="Title and small image with footer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8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7124800" cy="54824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8"/>
          <p:cNvSpPr txBox="1">
            <a:spLocks noGrp="1"/>
          </p:cNvSpPr>
          <p:nvPr>
            <p:ph type="subTitle" idx="1"/>
          </p:nvPr>
        </p:nvSpPr>
        <p:spPr>
          <a:xfrm>
            <a:off x="457200" y="6398893"/>
            <a:ext cx="5653200" cy="3652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rmAutofit/>
          </a:bodyPr>
          <a:lstStyle>
            <a:lvl1pPr lvl="0">
              <a:spcBef>
                <a:spcPts val="1067"/>
              </a:spcBef>
              <a:spcAft>
                <a:spcPts val="0"/>
              </a:spcAft>
              <a:buSzPts val="800"/>
              <a:buFont typeface="IBM Plex Mono Light"/>
              <a:buNone/>
              <a:defRPr sz="1067">
                <a:latin typeface="IBM Plex Mono Light"/>
                <a:ea typeface="IBM Plex Mono Light"/>
                <a:cs typeface="IBM Plex Mono Light"/>
                <a:sym typeface="IBM Plex Mono Light"/>
              </a:defRPr>
            </a:lvl1pPr>
            <a:lvl2pPr lvl="1">
              <a:spcBef>
                <a:spcPts val="533"/>
              </a:spcBef>
              <a:spcAft>
                <a:spcPts val="0"/>
              </a:spcAft>
              <a:buSzPts val="800"/>
              <a:buFont typeface="IBM Plex Mono Light"/>
              <a:buNone/>
              <a:defRPr sz="1067">
                <a:latin typeface="IBM Plex Mono Light"/>
                <a:ea typeface="IBM Plex Mono Light"/>
                <a:cs typeface="IBM Plex Mono Light"/>
                <a:sym typeface="IBM Plex Mono Light"/>
              </a:defRPr>
            </a:lvl2pPr>
            <a:lvl3pPr lvl="2">
              <a:spcBef>
                <a:spcPts val="533"/>
              </a:spcBef>
              <a:spcAft>
                <a:spcPts val="0"/>
              </a:spcAft>
              <a:buSzPts val="800"/>
              <a:buFont typeface="IBM Plex Mono Light"/>
              <a:buNone/>
              <a:defRPr sz="1067">
                <a:latin typeface="IBM Plex Mono Light"/>
                <a:ea typeface="IBM Plex Mono Light"/>
                <a:cs typeface="IBM Plex Mono Light"/>
                <a:sym typeface="IBM Plex Mono Light"/>
              </a:defRPr>
            </a:lvl3pPr>
            <a:lvl4pPr lvl="3">
              <a:spcBef>
                <a:spcPts val="533"/>
              </a:spcBef>
              <a:spcAft>
                <a:spcPts val="0"/>
              </a:spcAft>
              <a:buSzPts val="800"/>
              <a:buFont typeface="IBM Plex Mono Light"/>
              <a:buNone/>
              <a:defRPr sz="1067">
                <a:latin typeface="IBM Plex Mono Light"/>
                <a:ea typeface="IBM Plex Mono Light"/>
                <a:cs typeface="IBM Plex Mono Light"/>
                <a:sym typeface="IBM Plex Mono Light"/>
              </a:defRPr>
            </a:lvl4pPr>
            <a:lvl5pPr lvl="4">
              <a:spcBef>
                <a:spcPts val="533"/>
              </a:spcBef>
              <a:spcAft>
                <a:spcPts val="0"/>
              </a:spcAft>
              <a:buSzPts val="800"/>
              <a:buFont typeface="IBM Plex Mono Light"/>
              <a:buNone/>
              <a:defRPr sz="1067">
                <a:latin typeface="IBM Plex Mono Light"/>
                <a:ea typeface="IBM Plex Mono Light"/>
                <a:cs typeface="IBM Plex Mono Light"/>
                <a:sym typeface="IBM Plex Mono Light"/>
              </a:defRPr>
            </a:lvl5pPr>
            <a:lvl6pPr lvl="5">
              <a:spcBef>
                <a:spcPts val="533"/>
              </a:spcBef>
              <a:spcAft>
                <a:spcPts val="0"/>
              </a:spcAft>
              <a:buSzPts val="800"/>
              <a:buFont typeface="IBM Plex Mono Light"/>
              <a:buNone/>
              <a:defRPr sz="1067">
                <a:latin typeface="IBM Plex Mono Light"/>
                <a:ea typeface="IBM Plex Mono Light"/>
                <a:cs typeface="IBM Plex Mono Light"/>
                <a:sym typeface="IBM Plex Mono Light"/>
              </a:defRPr>
            </a:lvl6pPr>
            <a:lvl7pPr lvl="6">
              <a:spcBef>
                <a:spcPts val="533"/>
              </a:spcBef>
              <a:spcAft>
                <a:spcPts val="0"/>
              </a:spcAft>
              <a:buSzPts val="800"/>
              <a:buFont typeface="IBM Plex Mono Light"/>
              <a:buNone/>
              <a:defRPr sz="1067">
                <a:latin typeface="IBM Plex Mono Light"/>
                <a:ea typeface="IBM Plex Mono Light"/>
                <a:cs typeface="IBM Plex Mono Light"/>
                <a:sym typeface="IBM Plex Mono Light"/>
              </a:defRPr>
            </a:lvl7pPr>
            <a:lvl8pPr lvl="7">
              <a:spcBef>
                <a:spcPts val="533"/>
              </a:spcBef>
              <a:spcAft>
                <a:spcPts val="0"/>
              </a:spcAft>
              <a:buSzPts val="800"/>
              <a:buFont typeface="IBM Plex Mono Light"/>
              <a:buNone/>
              <a:defRPr sz="1067">
                <a:latin typeface="IBM Plex Mono Light"/>
                <a:ea typeface="IBM Plex Mono Light"/>
                <a:cs typeface="IBM Plex Mono Light"/>
                <a:sym typeface="IBM Plex Mono Light"/>
              </a:defRPr>
            </a:lvl8pPr>
            <a:lvl9pPr lvl="8">
              <a:spcBef>
                <a:spcPts val="533"/>
              </a:spcBef>
              <a:spcAft>
                <a:spcPts val="0"/>
              </a:spcAft>
              <a:buSzPts val="800"/>
              <a:buFont typeface="IBM Plex Mono Light"/>
              <a:buNone/>
              <a:defRPr sz="1067">
                <a:latin typeface="IBM Plex Mono Light"/>
                <a:ea typeface="IBM Plex Mono Light"/>
                <a:cs typeface="IBM Plex Mono Light"/>
                <a:sym typeface="IBM Plex Mono Light"/>
              </a:defRPr>
            </a:lvl9pPr>
          </a:lstStyle>
          <a:p>
            <a:endParaRPr/>
          </a:p>
        </p:txBody>
      </p:sp>
      <p:sp>
        <p:nvSpPr>
          <p:cNvPr id="206" name="Google Shape;206;p38"/>
          <p:cNvSpPr txBox="1">
            <a:spLocks noGrp="1"/>
          </p:cNvSpPr>
          <p:nvPr>
            <p:ph type="sldNum" idx="12"/>
          </p:nvPr>
        </p:nvSpPr>
        <p:spPr>
          <a:xfrm>
            <a:off x="10972800" y="6398893"/>
            <a:ext cx="609600" cy="365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buNone/>
              <a:defRPr sz="1067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>
              <a:buNone/>
              <a:defRPr sz="1067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>
              <a:buNone/>
              <a:defRPr sz="1067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>
              <a:buNone/>
              <a:defRPr sz="1067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>
              <a:buNone/>
              <a:defRPr sz="1067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>
              <a:buNone/>
              <a:defRPr sz="1067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>
              <a:buNone/>
              <a:defRPr sz="1067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>
              <a:buNone/>
              <a:defRPr sz="1067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>
              <a:buNone/>
              <a:defRPr sz="1067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07" name="Google Shape;207;p38"/>
          <p:cNvSpPr/>
          <p:nvPr/>
        </p:nvSpPr>
        <p:spPr>
          <a:xfrm flipH="1">
            <a:off x="11582403" y="6480800"/>
            <a:ext cx="158000" cy="1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58539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36">
          <p15:clr>
            <a:srgbClr val="E46962"/>
          </p15:clr>
        </p15:guide>
        <p15:guide id="2" pos="5184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2"/>
          <p:cNvSpPr txBox="1">
            <a:spLocks noGrp="1"/>
          </p:cNvSpPr>
          <p:nvPr>
            <p:ph type="ctrTitle"/>
          </p:nvPr>
        </p:nvSpPr>
        <p:spPr>
          <a:xfrm>
            <a:off x="685803" y="3290977"/>
            <a:ext cx="49536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2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2"/>
          <p:cNvSpPr>
            <a:spLocks noGrp="1"/>
          </p:cNvSpPr>
          <p:nvPr>
            <p:ph type="pic" idx="2"/>
          </p:nvPr>
        </p:nvSpPr>
        <p:spPr>
          <a:xfrm>
            <a:off x="6089649" y="0"/>
            <a:ext cx="6096000" cy="6582000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102"/>
          <p:cNvSpPr txBox="1">
            <a:spLocks noGrp="1"/>
          </p:cNvSpPr>
          <p:nvPr>
            <p:ph type="body" idx="1"/>
          </p:nvPr>
        </p:nvSpPr>
        <p:spPr>
          <a:xfrm>
            <a:off x="685803" y="4053313"/>
            <a:ext cx="49536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L="457189" lvl="0" indent="-228594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377" lvl="1" indent="-228594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110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110000"/>
              </a:lnSpc>
              <a:spcBef>
                <a:spcPts val="667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110000"/>
              </a:lnSpc>
              <a:spcBef>
                <a:spcPts val="667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3686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EBFEE-C591-233E-7C7E-A6593503C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59E5D-2912-5843-FBE5-8996512E5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59EB5-847A-9B65-D69D-D3CC3CD4D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E624-F065-42CF-8E8C-6AD56398E046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A1E74B-24E5-6DAF-1C3F-2034D1C6F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E95E5-5D0F-34CA-4F60-E815722B7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A4DD3-B0D6-4238-8A05-A4BAC8227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6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B3BAD-4DDF-CDD5-A8BB-A943EAE6E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16482-DFFC-5F7D-33C5-3E3632DD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0F3A4-7C47-581B-E6E0-39BAFBF95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E624-F065-42CF-8E8C-6AD56398E046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4EAE2-DCCC-B11C-3BF2-AB3642978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101D1-57D8-CF34-749C-40EBF5163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A4DD3-B0D6-4238-8A05-A4BAC8227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22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C6C8B-CAA6-E48E-A012-7759F0639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51D40-DB07-EB57-3B4A-88613C0BC0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AFAF87-9BD3-E766-F925-B23BA96EC3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32036F-065A-E543-42CF-65D7CEE4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E624-F065-42CF-8E8C-6AD56398E046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74746A-C0FF-299E-B0FF-BFA85EADC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FFA8A-75D4-929F-C6C4-4F5CE4E48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A4DD3-B0D6-4238-8A05-A4BAC8227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30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CAE53-96B0-6113-7F74-7F1D0530E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75864A-CC52-ED85-F4B6-DA5CA8AEC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D38581-47E7-D312-C6DB-3C8568F4C9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1F6EC3-B46A-4241-616B-E554B75605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F50560-C5F4-353F-7F42-BBD6E0C6E8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AA77F8-8FC6-04F8-D29A-5A47E9410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E624-F065-42CF-8E8C-6AD56398E046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4BD570-0621-CB7D-8167-4F5809CA8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2C0CF5-0994-2208-1039-A331C5E81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A4DD3-B0D6-4238-8A05-A4BAC8227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385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CDFF1-A2DF-6B47-8D53-98D606CC9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099E07-6D7C-9ACA-CE99-78568A47B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E624-F065-42CF-8E8C-6AD56398E046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BE15D4-6EA9-F81F-B3E0-F3862C698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22777-6A4F-F666-B9BA-3B30792E4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A4DD3-B0D6-4238-8A05-A4BAC8227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17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A472E3-7BEC-8BA2-CF91-4F7CDAF12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E624-F065-42CF-8E8C-6AD56398E046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A578BB-8780-4A9A-2EBA-79157D44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0AB3C-1046-4453-AAA3-60EF8B748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A4DD3-B0D6-4238-8A05-A4BAC8227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34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68866-394F-2D39-F03A-B0145AFF6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92186-A325-D726-B261-4CEADC526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C1802-2085-F274-658A-6588A3BC2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64D0B-1EAB-EBAF-E809-7CD8D0EA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E624-F065-42CF-8E8C-6AD56398E046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35135B-7521-3B6E-75D7-72503C3D7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937B67-C729-A9A5-006A-A1854C990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A4DD3-B0D6-4238-8A05-A4BAC8227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42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FC549-D096-3602-A2FB-A14165BF0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D8259F-9395-E757-67CA-553E2DCBFE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B076C3-847C-1177-1967-EF847F91BD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075A28-C068-A05B-119A-99AE491CC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E624-F065-42CF-8E8C-6AD56398E046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99D353-4BED-FEAA-A921-F3AA46224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3DBFF1-30DD-922A-2D31-4EB6FB792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A4DD3-B0D6-4238-8A05-A4BAC8227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71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2F94A0-404A-C4B7-4EB8-9EE06FD2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D2906-1929-9112-BDB3-2F1957EED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AFCC4-3F34-7E5C-92F5-1BEED01CB1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89E624-F065-42CF-8E8C-6AD56398E046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D43FE-0665-44FD-579A-E04EEC265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E5C75-67C9-6B36-5DB7-EEBE0DAC38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5A4DD3-B0D6-4238-8A05-A4BAC8227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04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ptechforgood.com/101-best-practices/ai-marketing-fundraising-statistics-for-nonprofits/?utm_source=chatgpt.com" TargetMode="External"/><Relationship Id="rId5" Type="http://schemas.openxmlformats.org/officeDocument/2006/relationships/hyperlink" Target="https://bloomerang.co/blog/key-insights-for-nonprofits-from-the-ai-equity-project-2024/?utm_source=chatgpt.com" TargetMode="External"/><Relationship Id="rId4" Type="http://schemas.openxmlformats.org/officeDocument/2006/relationships/hyperlink" Target="https://nonprofitquarterly.org/sector-adopting-ai-building-reserves-and-expanding-survey-shows/?utm_source=chatgpt.co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onprofitquarterly.org/sector-adopting-ai-building-reserves-and-expanding-survey-shows/?utm_source=chatgpt.com" TargetMode="External"/><Relationship Id="rId5" Type="http://schemas.openxmlformats.org/officeDocument/2006/relationships/hyperlink" Target="https://www.tagtech.org/wp-content/uploads/2024/07/2024-PhilTechSurvey-Final.pdf?utm_source=chatgpt.com" TargetMode="External"/><Relationship Id="rId4" Type="http://schemas.openxmlformats.org/officeDocument/2006/relationships/hyperlink" Target="https://page.techsoup.org/ai-benchmark-report-2025?utm_campaign=6825364-2025%20AI%20Benchmark%20Report&amp;utm_source=pressreleas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86BCD-B2C6-CDB3-D9C6-C04B380E3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0430" y="583345"/>
            <a:ext cx="7160357" cy="4164820"/>
          </a:xfrm>
        </p:spPr>
        <p:txBody>
          <a:bodyPr anchor="t">
            <a:normAutofit/>
          </a:bodyPr>
          <a:lstStyle/>
          <a:p>
            <a:pPr algn="r"/>
            <a:r>
              <a:rPr lang="en-US" sz="7400" dirty="0">
                <a:solidFill>
                  <a:srgbClr val="FFFFFF"/>
                </a:solidFill>
              </a:rPr>
              <a:t>The Safe Start AI Toolkit: Practical Uses &amp; Guardrails that Stick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ED105E-8768-1575-1D28-154A2A9440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8228" y="5972174"/>
            <a:ext cx="8578699" cy="504825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solidFill>
                  <a:srgbClr val="FFFFFF"/>
                </a:solidFill>
              </a:rPr>
              <a:t>Eric Molho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bonpartners.org</a:t>
            </a:r>
          </a:p>
        </p:txBody>
      </p:sp>
      <p:sp>
        <p:nvSpPr>
          <p:cNvPr id="1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634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495DF0-4198-6286-5C94-96F6C968C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/>
          </a:bodyPr>
          <a:lstStyle/>
          <a:p>
            <a:pPr algn="ctr"/>
            <a:r>
              <a:rPr lang="en-US" sz="5600">
                <a:solidFill>
                  <a:srgbClr val="FFFFFF"/>
                </a:solidFill>
              </a:rPr>
              <a:t>Data Analysis with AI</a:t>
            </a: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019A0-4297-AF21-7553-9804124BB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Qualitative Examples: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Survey responses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Objections/reactions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Process improvements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Analyze content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Quantitative Examples: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Donor analysis and predictive fundraising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Program impact measurement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Resource allocation optimization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Marketing and campaign  evaluation and targeting</a:t>
            </a:r>
          </a:p>
          <a:p>
            <a:pPr marL="514350" indent="-514350">
              <a:buFont typeface="+mj-lt"/>
              <a:buAutoNum type="arabicPeriod"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679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ED601-BB8E-4439-ADD3-218C02221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Autofit/>
          </a:bodyPr>
          <a:lstStyle/>
          <a:p>
            <a:r>
              <a:rPr lang="en-US" sz="4000" dirty="0"/>
              <a:t>Before we analyze ANY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6343E-C727-ABD2-37BD-2FCA801D3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/>
              <a:t>What is our organization’s POLICY (stay tuned!)</a:t>
            </a:r>
          </a:p>
          <a:p>
            <a:r>
              <a:rPr lang="en-US" sz="2200"/>
              <a:t>How will we ensure data security and privacy</a:t>
            </a:r>
          </a:p>
          <a:p>
            <a:endParaRPr lang="en-US" sz="2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C4D800-5D72-21E0-F005-F7987A111C22}"/>
              </a:ext>
            </a:extLst>
          </p:cNvPr>
          <p:cNvSpPr txBox="1"/>
          <p:nvPr/>
        </p:nvSpPr>
        <p:spPr>
          <a:xfrm>
            <a:off x="4690872" y="1361209"/>
            <a:ext cx="657656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/>
                </a:solidFill>
              </a:rPr>
              <a:t>You should think of everything you put into a free, online AI tool as (essentially) public. </a:t>
            </a:r>
            <a:br>
              <a:rPr lang="en-US" sz="4400" b="1" dirty="0">
                <a:solidFill>
                  <a:schemeClr val="accent2"/>
                </a:solidFill>
              </a:rPr>
            </a:br>
            <a:br>
              <a:rPr lang="en-US" sz="4400" b="1" dirty="0">
                <a:solidFill>
                  <a:schemeClr val="accent2"/>
                </a:solidFill>
              </a:rPr>
            </a:br>
            <a:r>
              <a:rPr lang="en-US" sz="4400" b="1" dirty="0">
                <a:solidFill>
                  <a:schemeClr val="accent2"/>
                </a:solidFill>
              </a:rPr>
              <a:t>Would you publish this on  your website?</a:t>
            </a:r>
          </a:p>
        </p:txBody>
      </p:sp>
    </p:spTree>
    <p:extLst>
      <p:ext uri="{BB962C8B-B14F-4D97-AF65-F5344CB8AC3E}">
        <p14:creationId xmlns:p14="http://schemas.microsoft.com/office/powerpoint/2010/main" val="2738283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23468-5EE5-7D35-1ACC-2BCCBB776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42" y="685800"/>
            <a:ext cx="4353116" cy="14746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The Prompt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E0BF8-9E43-4165-089B-482D9484A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1442" y="2447337"/>
            <a:ext cx="4353116" cy="37704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95959"/>
                </a:solidFill>
              </a:rPr>
              <a:t>Provide the background/context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95959"/>
                </a:solidFill>
              </a:rPr>
              <a:t>Provide the goal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95959"/>
                </a:solidFill>
              </a:rPr>
              <a:t>Tell the intent &amp; purpose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95959"/>
                </a:solidFill>
              </a:rPr>
              <a:t>Give instructions and guidelines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95959"/>
                </a:solidFill>
              </a:rPr>
              <a:t>Request the final format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39620B-0BC5-F8E4-1182-735C1490B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1" y="1862760"/>
            <a:ext cx="4797056" cy="317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D1BFB-8597-B6F3-8586-7C8B8CC9E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The Scenario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00CEA-7FD7-F34C-2EEC-CACA90823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We have downloaded call notes from our system.</a:t>
            </a:r>
          </a:p>
          <a:p>
            <a:endParaRPr lang="en-US" sz="2800" dirty="0"/>
          </a:p>
          <a:p>
            <a:r>
              <a:rPr lang="en-US" sz="2800" dirty="0"/>
              <a:t>Different users, staff and volunteers have used different approaches to these notes.</a:t>
            </a:r>
          </a:p>
          <a:p>
            <a:endParaRPr lang="en-US" sz="2800" dirty="0"/>
          </a:p>
          <a:p>
            <a:r>
              <a:rPr lang="en-US" sz="2800" dirty="0"/>
              <a:t>Can we get a jump on sorting all this data?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CB5D19-7A7C-250A-BD71-6C4BD81A5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752" y="1775217"/>
            <a:ext cx="7329659" cy="3477917"/>
          </a:xfrm>
          <a:prstGeom prst="rect">
            <a:avLst/>
          </a:prstGeom>
        </p:spPr>
      </p:pic>
      <p:sp>
        <p:nvSpPr>
          <p:cNvPr id="5" name="Explosion: 14 Points 4">
            <a:extLst>
              <a:ext uri="{FF2B5EF4-FFF2-40B4-BE49-F238E27FC236}">
                <a16:creationId xmlns:a16="http://schemas.microsoft.com/office/drawing/2014/main" id="{72DDFBAE-8087-1899-9835-5D17FA7F53FB}"/>
              </a:ext>
            </a:extLst>
          </p:cNvPr>
          <p:cNvSpPr/>
          <p:nvPr/>
        </p:nvSpPr>
        <p:spPr>
          <a:xfrm>
            <a:off x="8646989" y="1730226"/>
            <a:ext cx="3297382" cy="2837825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5A576F-D681-75F4-83EA-550245B9D359}"/>
              </a:ext>
            </a:extLst>
          </p:cNvPr>
          <p:cNvSpPr txBox="1"/>
          <p:nvPr/>
        </p:nvSpPr>
        <p:spPr>
          <a:xfrm rot="19857468">
            <a:off x="9018574" y="2727744"/>
            <a:ext cx="2554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All data shown in this presentation is fictitious! No databases were harmed in the creation of these slides.</a:t>
            </a:r>
          </a:p>
        </p:txBody>
      </p:sp>
      <p:sp>
        <p:nvSpPr>
          <p:cNvPr id="3" name="Google Shape;440;p32">
            <a:extLst>
              <a:ext uri="{FF2B5EF4-FFF2-40B4-BE49-F238E27FC236}">
                <a16:creationId xmlns:a16="http://schemas.microsoft.com/office/drawing/2014/main" id="{D382E603-5278-A978-FE17-EE595FBD1D80}"/>
              </a:ext>
            </a:extLst>
          </p:cNvPr>
          <p:cNvSpPr txBox="1">
            <a:spLocks/>
          </p:cNvSpPr>
          <p:nvPr/>
        </p:nvSpPr>
        <p:spPr>
          <a:xfrm>
            <a:off x="304800" y="183092"/>
            <a:ext cx="11471564" cy="76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5025" tIns="32500" rIns="65025" bIns="325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3100"/>
            </a:pPr>
            <a:r>
              <a:rPr lang="en-US" sz="4000" b="1" dirty="0"/>
              <a:t>Use Case: Coding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22014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14A05-F9A8-BA41-A31F-154C3B56B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 Result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36041-9834-27BE-FC74-F1B58E93B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741" y="995364"/>
            <a:ext cx="7999937" cy="4873625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400" b="1" dirty="0"/>
              <a:t>High</a:t>
            </a:r>
            <a:r>
              <a:rPr lang="en-US" sz="4400" dirty="0"/>
              <a:t>:</a:t>
            </a:r>
            <a:br>
              <a:rPr lang="en-US" sz="4400" dirty="0"/>
            </a:br>
            <a:r>
              <a:rPr lang="en-US" sz="4400" dirty="0"/>
              <a:t>Definitely interested in the University and would like a meeting next month.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400" dirty="0"/>
              <a:t>Spoke to Buffy, wife of Kevin. Buffy's daughter Maria loves campus and I suggested we have lunch to discuss study abroad program and support.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400" dirty="0"/>
              <a:t>Sent upgrade brochure to Kenneth thanking them for their support since 2000 and asking them to become leadership annual fund donors with a gift of $2,500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400" dirty="0"/>
              <a:t>We met for lunch at Bigelow's. Mitch agreed to join the Council.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400" dirty="0"/>
              <a:t>$50k to extend Kendrick Memorial Undergraduate Scholarship and create Guiles Memorial Student Scholarship based on board meeting and verbal commitment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400" dirty="0"/>
              <a:t>Sent Dominic an email asking for an update if he would like to move ahead with a gift to establish the full Graduate Student Honors Program based on how pleased he was with the intern program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400" dirty="0"/>
              <a:t>Elisa agreed to join the Volunteer Council.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400" dirty="0"/>
              <a:t>Met with Sam to discuss interest in the Council. Adam would like to participate.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400" dirty="0"/>
              <a:t>Agreed to visit campus again to meet to discuss ideas for support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44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400" b="1" dirty="0"/>
              <a:t>Medium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400" dirty="0"/>
              <a:t>Not able to meet during this trip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400" dirty="0"/>
              <a:t>Sent Mary an introductory postcard thanking her for continued support and offering to grab coffee with her soon to learn more about her interests in support of the university.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400" dirty="0"/>
              <a:t>Demi asked for report and expressed concern of event date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400" dirty="0"/>
              <a:t>Not able to meet during this trip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400" dirty="0"/>
              <a:t>Emailed about continued funding or guidance regarding facilities project based on lab meeting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400" dirty="0"/>
              <a:t>Marsha cannot attend Board meeting in March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44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400" b="1" dirty="0"/>
              <a:t>Low: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400" dirty="0"/>
              <a:t>not interested in the University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400" dirty="0"/>
              <a:t>not interested in the University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400" dirty="0"/>
              <a:t>Miriam declined visit and is no longer interested in the Center.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400" dirty="0"/>
              <a:t>not interested in the University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400" dirty="0"/>
              <a:t>Ken's no longer wishes to support the university. Unhappy with recently handling of gift recognition ceremony cancellation.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400" dirty="0"/>
              <a:t>Beverly responded to my email to let me know she and Bob regrettably did not enjoy the University Science Fellows meeting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E25F21-1EE0-FA84-3428-4F421404D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2515662" cy="3811588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Still needs to be reviewed!</a:t>
            </a:r>
          </a:p>
          <a:p>
            <a:endParaRPr lang="en-US" sz="2400" dirty="0"/>
          </a:p>
          <a:p>
            <a:r>
              <a:rPr lang="en-US" sz="2400" dirty="0"/>
              <a:t>Did it get 80% of the work done for me?</a:t>
            </a:r>
          </a:p>
        </p:txBody>
      </p:sp>
    </p:spTree>
    <p:extLst>
      <p:ext uri="{BB962C8B-B14F-4D97-AF65-F5344CB8AC3E}">
        <p14:creationId xmlns:p14="http://schemas.microsoft.com/office/powerpoint/2010/main" val="469316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11428396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25" tIns="32500" rIns="65025" bIns="325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US" sz="4000" b="1" dirty="0"/>
              <a:t>Use Case: Summaries</a:t>
            </a:r>
            <a:endParaRPr sz="4000" dirty="0"/>
          </a:p>
        </p:txBody>
      </p:sp>
      <p:sp>
        <p:nvSpPr>
          <p:cNvPr id="454" name="Google Shape;454;p34"/>
          <p:cNvSpPr txBox="1"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25" tIns="32500" rIns="65025" bIns="325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300"/>
              <a:buNone/>
            </a:pPr>
            <a:endParaRPr/>
          </a:p>
        </p:txBody>
      </p:sp>
      <p:pic>
        <p:nvPicPr>
          <p:cNvPr id="455" name="Google Shape;455;p34"/>
          <p:cNvPicPr preferRelativeResize="0"/>
          <p:nvPr/>
        </p:nvPicPr>
        <p:blipFill rotWithShape="1">
          <a:blip r:embed="rId3">
            <a:alphaModFix/>
          </a:blip>
          <a:srcRect r="22329"/>
          <a:stretch/>
        </p:blipFill>
        <p:spPr>
          <a:xfrm>
            <a:off x="795398" y="1825625"/>
            <a:ext cx="4845492" cy="3617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35084" y="1760970"/>
            <a:ext cx="4120172" cy="4067434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34"/>
          <p:cNvSpPr/>
          <p:nvPr/>
        </p:nvSpPr>
        <p:spPr>
          <a:xfrm>
            <a:off x="3603057" y="3965915"/>
            <a:ext cx="5736657" cy="1203158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619780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870237-07B1-4120-AAD4-7E4169EBD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302AC1-5010-8A6A-145E-A9C2F8AA90C2}"/>
              </a:ext>
            </a:extLst>
          </p:cNvPr>
          <p:cNvSpPr txBox="1">
            <a:spLocks/>
          </p:cNvSpPr>
          <p:nvPr/>
        </p:nvSpPr>
        <p:spPr>
          <a:xfrm>
            <a:off x="638881" y="4501453"/>
            <a:ext cx="10909640" cy="1065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  <a:buSzPts val="3100"/>
            </a:pPr>
            <a:r>
              <a:rPr lang="en-US" sz="5600" b="1"/>
              <a:t>Use Case: Improve your own skills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F17AB5-F50E-E40D-ADC1-2546CCD15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23" y="320040"/>
            <a:ext cx="5429050" cy="3895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3A5140-6CAB-607B-8A50-D219A5D94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1172901"/>
            <a:ext cx="5614416" cy="2189621"/>
          </a:xfrm>
          <a:prstGeom prst="rect">
            <a:avLst/>
          </a:pr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92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6" name="Rectangle 445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" name="Google Shape;440;p32"/>
          <p:cNvSpPr txBox="1"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  <a:prstGeom prst="rect">
            <a:avLst/>
          </a:prstGeom>
        </p:spPr>
        <p:txBody>
          <a:bodyPr spcFirstLastPara="1" lIns="65025" tIns="32500" rIns="65025" bIns="32500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US" sz="3900" b="1"/>
              <a:t>Use Case: Meeting Grant Criteria</a:t>
            </a:r>
            <a:endParaRPr lang="en-US" sz="3900"/>
          </a:p>
        </p:txBody>
      </p:sp>
      <p:sp>
        <p:nvSpPr>
          <p:cNvPr id="448" name="Rectangle 447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152DE5-D29B-CBAA-585C-449E5081BD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266"/>
          <a:stretch/>
        </p:blipFill>
        <p:spPr>
          <a:xfrm>
            <a:off x="279143" y="2268404"/>
            <a:ext cx="5221625" cy="2321192"/>
          </a:xfrm>
          <a:prstGeom prst="rect">
            <a:avLst/>
          </a:prstGeom>
        </p:spPr>
      </p:pic>
      <p:sp>
        <p:nvSpPr>
          <p:cNvPr id="441" name="Google Shape;441;p32"/>
          <p:cNvSpPr txBox="1">
            <a:spLocks noGrp="1"/>
          </p:cNvSpPr>
          <p:nvPr>
            <p:ph type="body" idx="1"/>
          </p:nvPr>
        </p:nvSpPr>
        <p:spPr>
          <a:xfrm>
            <a:off x="6392583" y="2645922"/>
            <a:ext cx="4434721" cy="3710427"/>
          </a:xfrm>
          <a:prstGeom prst="rect">
            <a:avLst/>
          </a:prstGeom>
        </p:spPr>
        <p:txBody>
          <a:bodyPr spcFirstLastPara="1" lIns="65025" tIns="32500" rIns="65025" bIns="32500" anchor="t" anchorCtr="0">
            <a:normAutofit/>
          </a:bodyPr>
          <a:lstStyle/>
          <a:p>
            <a:pPr marL="457200" lvl="0" indent="-374650" rtl="0">
              <a:spcBef>
                <a:spcPts val="500"/>
              </a:spcBef>
              <a:spcAft>
                <a:spcPts val="0"/>
              </a:spcAft>
              <a:buSzPts val="2300"/>
              <a:buChar char="•"/>
            </a:pP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Compare responses to RFP/instructions </a:t>
            </a:r>
            <a:br>
              <a:rPr lang="en-US" sz="2000">
                <a:solidFill>
                  <a:schemeClr val="tx1">
                    <a:alpha val="80000"/>
                  </a:schemeClr>
                </a:solidFill>
              </a:rPr>
            </a:b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“Did I address every aspect of this application?”</a:t>
            </a:r>
          </a:p>
          <a:p>
            <a:pPr marL="457200" lvl="0" indent="-374650" rtl="0">
              <a:spcBef>
                <a:spcPts val="1700"/>
              </a:spcBef>
              <a:spcAft>
                <a:spcPts val="0"/>
              </a:spcAft>
              <a:buSzPts val="2300"/>
              <a:buChar char="•"/>
            </a:pP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Strengthen response</a:t>
            </a:r>
            <a:br>
              <a:rPr lang="en-US" sz="2000">
                <a:solidFill>
                  <a:schemeClr val="tx1">
                    <a:alpha val="80000"/>
                  </a:schemeClr>
                </a:solidFill>
              </a:rPr>
            </a:b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	“How could I make this stronger?”</a:t>
            </a:r>
          </a:p>
        </p:txBody>
      </p:sp>
      <p:cxnSp>
        <p:nvCxnSpPr>
          <p:cNvPr id="450" name="Straight Connector 449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467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9" name="Rectangle 388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Google Shape;382;p26"/>
          <p:cNvSpPr txBox="1"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ctr">
              <a:spcAft>
                <a:spcPts val="0"/>
              </a:spcAft>
              <a:buSzPts val="4400"/>
            </a:pPr>
            <a:r>
              <a:rPr lang="en-US" sz="6600" b="1"/>
              <a:t>Use Case: Objections</a:t>
            </a:r>
            <a:endParaRPr lang="en-US" sz="6600"/>
          </a:p>
        </p:txBody>
      </p:sp>
      <p:pic>
        <p:nvPicPr>
          <p:cNvPr id="384" name="Google Shape;384;p26" descr="I object! Hey, don't we all? - Paula's Point"/>
          <p:cNvPicPr preferRelativeResize="0"/>
          <p:nvPr/>
        </p:nvPicPr>
        <p:blipFill rotWithShape="1">
          <a:blip r:embed="rId3"/>
          <a:stretch/>
        </p:blipFill>
        <p:spPr>
          <a:xfrm>
            <a:off x="986949" y="320040"/>
            <a:ext cx="4280597" cy="3895344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83" name="Google Shape;383;p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/>
          <a:stretch/>
        </p:blipFill>
        <p:spPr>
          <a:xfrm>
            <a:off x="6520679" y="320040"/>
            <a:ext cx="5082050" cy="3895344"/>
          </a:xfrm>
          <a:prstGeom prst="rect">
            <a:avLst/>
          </a:prstGeom>
          <a:noFill/>
        </p:spPr>
      </p:pic>
      <p:sp>
        <p:nvSpPr>
          <p:cNvPr id="391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27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224365-E836-B271-D4A2-DB9DBA0C79E4}"/>
              </a:ext>
            </a:extLst>
          </p:cNvPr>
          <p:cNvSpPr txBox="1">
            <a:spLocks/>
          </p:cNvSpPr>
          <p:nvPr/>
        </p:nvSpPr>
        <p:spPr>
          <a:xfrm>
            <a:off x="838200" y="459863"/>
            <a:ext cx="10515600" cy="1004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Preparing Your Data for AI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3CACBE35-6212-CEF9-C1F2-85B95CCBE3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4834798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599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/>
          <p:nvPr/>
        </p:nvSpPr>
        <p:spPr>
          <a:xfrm>
            <a:off x="685800" y="1564348"/>
            <a:ext cx="3371302" cy="3017520"/>
          </a:xfrm>
          <a:custGeom>
            <a:avLst/>
            <a:gdLst/>
            <a:ahLst/>
            <a:cxnLst/>
            <a:rect l="l" t="t" r="r" b="b"/>
            <a:pathLst>
              <a:path w="13009880" h="11644630" extrusionOk="0">
                <a:moveTo>
                  <a:pt x="10152380" y="938530"/>
                </a:moveTo>
                <a:cubicBezTo>
                  <a:pt x="8962390" y="189230"/>
                  <a:pt x="8643620" y="154940"/>
                  <a:pt x="7245350" y="0"/>
                </a:cubicBezTo>
                <a:cubicBezTo>
                  <a:pt x="4039870" y="38100"/>
                  <a:pt x="1441450" y="1889760"/>
                  <a:pt x="435610" y="4933950"/>
                </a:cubicBezTo>
                <a:cubicBezTo>
                  <a:pt x="91440" y="5975350"/>
                  <a:pt x="0" y="7139940"/>
                  <a:pt x="403860" y="8159750"/>
                </a:cubicBezTo>
                <a:cubicBezTo>
                  <a:pt x="934720" y="9499600"/>
                  <a:pt x="2254250" y="10407650"/>
                  <a:pt x="3648710" y="10773410"/>
                </a:cubicBezTo>
                <a:cubicBezTo>
                  <a:pt x="5043170" y="11140440"/>
                  <a:pt x="6578600" y="11644630"/>
                  <a:pt x="8008620" y="11470640"/>
                </a:cubicBezTo>
                <a:cubicBezTo>
                  <a:pt x="9123680" y="11334750"/>
                  <a:pt x="10237470" y="10519410"/>
                  <a:pt x="11071860" y="9767570"/>
                </a:cubicBezTo>
                <a:cubicBezTo>
                  <a:pt x="11625580" y="9268460"/>
                  <a:pt x="11971020" y="8576310"/>
                  <a:pt x="12202160" y="7867650"/>
                </a:cubicBezTo>
                <a:cubicBezTo>
                  <a:pt x="13009880" y="5401310"/>
                  <a:pt x="12348210" y="2322830"/>
                  <a:pt x="10152380" y="93853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1907" b="-21909"/>
            </a:stretch>
          </a:blip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13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" name="Google Shape;115;p2"/>
          <p:cNvSpPr txBox="1"/>
          <p:nvPr/>
        </p:nvSpPr>
        <p:spPr>
          <a:xfrm>
            <a:off x="395265" y="4562913"/>
            <a:ext cx="36585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50" b="1" i="0" u="none" strike="noStrike" cap="none">
                <a:solidFill>
                  <a:srgbClr val="121B31"/>
                </a:solidFill>
                <a:latin typeface="Montserrat"/>
                <a:ea typeface="Montserrat"/>
                <a:cs typeface="Montserrat"/>
                <a:sym typeface="Montserrat"/>
              </a:rPr>
              <a:t>ERIC MOLHO</a:t>
            </a:r>
            <a:endParaRPr sz="938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441794" y="5016269"/>
            <a:ext cx="3889125" cy="686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94" b="0" i="0" u="none" strike="noStrike" cap="none">
                <a:solidFill>
                  <a:srgbClr val="121B31"/>
                </a:solidFill>
                <a:latin typeface="DM Sans"/>
                <a:ea typeface="DM Sans"/>
                <a:cs typeface="DM Sans"/>
                <a:sym typeface="DM Sans"/>
              </a:rPr>
              <a:t>FOUNDER &amp; PRINCIPAL</a:t>
            </a:r>
            <a:endParaRPr sz="938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94" b="0" i="0" u="none" strike="noStrike" cap="none">
                <a:solidFill>
                  <a:srgbClr val="121B31"/>
                </a:solidFill>
                <a:latin typeface="DM Sans"/>
                <a:ea typeface="DM Sans"/>
                <a:cs typeface="DM Sans"/>
                <a:sym typeface="DM Sans"/>
              </a:rPr>
              <a:t> BON PARTNERS</a:t>
            </a:r>
            <a:endParaRPr sz="938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" name="Google Shape;117;p2"/>
          <p:cNvSpPr txBox="1"/>
          <p:nvPr/>
        </p:nvSpPr>
        <p:spPr>
          <a:xfrm>
            <a:off x="460276" y="435403"/>
            <a:ext cx="11045924" cy="1070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121B31"/>
                </a:solidFill>
                <a:latin typeface="Montserrat"/>
                <a:ea typeface="Montserrat"/>
                <a:cs typeface="Montserrat"/>
                <a:sym typeface="Montserrat"/>
              </a:rPr>
              <a:t>Who Am I and Why Am I Here?</a:t>
            </a:r>
            <a:endParaRPr sz="4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686578-666B-C8E6-6EF2-9C7F7B1B8595}"/>
              </a:ext>
            </a:extLst>
          </p:cNvPr>
          <p:cNvSpPr txBox="1"/>
          <p:nvPr/>
        </p:nvSpPr>
        <p:spPr>
          <a:xfrm>
            <a:off x="4734560" y="4909113"/>
            <a:ext cx="6512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BONPARTNERS.ORG</a:t>
            </a:r>
          </a:p>
        </p:txBody>
      </p:sp>
      <p:graphicFrame>
        <p:nvGraphicFramePr>
          <p:cNvPr id="119" name="TextBox 1">
            <a:extLst>
              <a:ext uri="{FF2B5EF4-FFF2-40B4-BE49-F238E27FC236}">
                <a16:creationId xmlns:a16="http://schemas.microsoft.com/office/drawing/2014/main" id="{D63975A5-1DF3-23CB-2873-F682EF5CDDD9}"/>
              </a:ext>
            </a:extLst>
          </p:cNvPr>
          <p:cNvGraphicFramePr/>
          <p:nvPr/>
        </p:nvGraphicFramePr>
        <p:xfrm>
          <a:off x="4330919" y="1778000"/>
          <a:ext cx="6916201" cy="2862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riodic table of elements">
            <a:extLst>
              <a:ext uri="{FF2B5EF4-FFF2-40B4-BE49-F238E27FC236}">
                <a16:creationId xmlns:a16="http://schemas.microsoft.com/office/drawing/2014/main" id="{0AA5BDD0-AB3B-DB3E-7F4C-359D9748BA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860" r="22678" b="-2"/>
          <a:stretch>
            <a:fillRect/>
          </a:stretch>
        </p:blipFill>
        <p:spPr>
          <a:xfrm>
            <a:off x="28" y="-1"/>
            <a:ext cx="5410169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13C642-B3C0-DC15-3AC4-CCD77212A350}"/>
              </a:ext>
            </a:extLst>
          </p:cNvPr>
          <p:cNvSpPr txBox="1">
            <a:spLocks/>
          </p:cNvSpPr>
          <p:nvPr/>
        </p:nvSpPr>
        <p:spPr>
          <a:xfrm>
            <a:off x="5905867" y="130628"/>
            <a:ext cx="5247340" cy="111179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000" b="1" dirty="0">
                <a:latin typeface="+mn-lt"/>
                <a:ea typeface="+mn-ea"/>
                <a:cs typeface="+mn-cs"/>
              </a:rPr>
              <a:t>Exercise: How would we anonymize this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F6A3E-C9D2-3A3F-AACB-0687C31B4FF0}"/>
              </a:ext>
            </a:extLst>
          </p:cNvPr>
          <p:cNvSpPr txBox="1">
            <a:spLocks/>
          </p:cNvSpPr>
          <p:nvPr/>
        </p:nvSpPr>
        <p:spPr>
          <a:xfrm>
            <a:off x="6700085" y="1142999"/>
            <a:ext cx="4662571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67" dirty="0"/>
              <a:t>ID Number</a:t>
            </a:r>
          </a:p>
          <a:p>
            <a:r>
              <a:rPr lang="en-US" sz="1867" dirty="0"/>
              <a:t>Lifetime Giving total</a:t>
            </a:r>
          </a:p>
          <a:p>
            <a:r>
              <a:rPr lang="en-US" sz="1867" dirty="0"/>
              <a:t>Email </a:t>
            </a:r>
          </a:p>
          <a:p>
            <a:r>
              <a:rPr lang="en-US" sz="1867" dirty="0" err="1"/>
              <a:t>BusPhone</a:t>
            </a:r>
            <a:r>
              <a:rPr lang="en-US" sz="1867" dirty="0"/>
              <a:t> </a:t>
            </a:r>
          </a:p>
          <a:p>
            <a:r>
              <a:rPr lang="en-US" sz="1867" dirty="0"/>
              <a:t>Grad Year</a:t>
            </a:r>
          </a:p>
          <a:p>
            <a:r>
              <a:rPr lang="en-US" sz="1867" dirty="0"/>
              <a:t>Marital Status</a:t>
            </a:r>
          </a:p>
          <a:p>
            <a:r>
              <a:rPr lang="en-US" sz="1867" dirty="0" err="1"/>
              <a:t>SpouseID</a:t>
            </a:r>
            <a:endParaRPr lang="en-US" sz="1867" dirty="0"/>
          </a:p>
          <a:p>
            <a:r>
              <a:rPr lang="en-US" sz="1867" dirty="0" err="1"/>
              <a:t>JobTitle</a:t>
            </a:r>
            <a:endParaRPr lang="en-US" sz="1867" dirty="0"/>
          </a:p>
          <a:p>
            <a:r>
              <a:rPr lang="en-US" sz="1867" dirty="0"/>
              <a:t>Varsity Ath</a:t>
            </a:r>
          </a:p>
          <a:p>
            <a:r>
              <a:rPr lang="en-US" sz="1867" dirty="0" err="1"/>
              <a:t>StudGovt</a:t>
            </a:r>
            <a:endParaRPr lang="en-US" sz="1867" dirty="0"/>
          </a:p>
          <a:p>
            <a:r>
              <a:rPr lang="en-US" sz="1867" dirty="0" err="1"/>
              <a:t>OtherStudActs</a:t>
            </a:r>
            <a:r>
              <a:rPr lang="en-US" sz="1867" dirty="0"/>
              <a:t> </a:t>
            </a:r>
          </a:p>
          <a:p>
            <a:r>
              <a:rPr lang="en-US" sz="1867" dirty="0"/>
              <a:t>Greek</a:t>
            </a:r>
          </a:p>
          <a:p>
            <a:r>
              <a:rPr lang="en-US" sz="1867" dirty="0"/>
              <a:t>Prefix</a:t>
            </a:r>
          </a:p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129399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A28A0-C59B-B454-97A4-526A7BB19EC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Exercise: How would  we anonymize this data?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ED39E-E7FF-B637-BE77-00F0D710B37A}"/>
              </a:ext>
            </a:extLst>
          </p:cNvPr>
          <p:cNvSpPr txBox="1">
            <a:spLocks/>
          </p:cNvSpPr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ID Number</a:t>
            </a:r>
          </a:p>
          <a:p>
            <a:r>
              <a:rPr lang="en-US" sz="1400"/>
              <a:t>Lifetime Giving total</a:t>
            </a:r>
          </a:p>
          <a:p>
            <a:r>
              <a:rPr lang="en-US" sz="1400"/>
              <a:t>Email </a:t>
            </a:r>
          </a:p>
          <a:p>
            <a:r>
              <a:rPr lang="en-US" sz="1400"/>
              <a:t>BusPhone </a:t>
            </a:r>
          </a:p>
          <a:p>
            <a:r>
              <a:rPr lang="en-US" sz="1400"/>
              <a:t>Grad Year</a:t>
            </a:r>
          </a:p>
          <a:p>
            <a:r>
              <a:rPr lang="en-US" sz="1400"/>
              <a:t>Marital Status</a:t>
            </a:r>
          </a:p>
          <a:p>
            <a:r>
              <a:rPr lang="en-US" sz="1400"/>
              <a:t>SpouseID</a:t>
            </a:r>
          </a:p>
          <a:p>
            <a:r>
              <a:rPr lang="en-US" sz="1400"/>
              <a:t>JobTitle</a:t>
            </a:r>
          </a:p>
          <a:p>
            <a:r>
              <a:rPr lang="en-US" sz="1400"/>
              <a:t>Varsity Ath</a:t>
            </a:r>
          </a:p>
          <a:p>
            <a:r>
              <a:rPr lang="en-US" sz="1400"/>
              <a:t>StudGovt</a:t>
            </a:r>
          </a:p>
          <a:p>
            <a:r>
              <a:rPr lang="en-US" sz="1400"/>
              <a:t>OtherStudActs </a:t>
            </a:r>
          </a:p>
          <a:p>
            <a:r>
              <a:rPr lang="en-US" sz="1400"/>
              <a:t>Greek</a:t>
            </a:r>
          </a:p>
          <a:p>
            <a:r>
              <a:rPr lang="en-US" sz="1400"/>
              <a:t>Prefix</a:t>
            </a:r>
          </a:p>
          <a:p>
            <a:endParaRPr lang="en-US" sz="14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171779B-A9F3-A9AA-171B-9022D0823DFE}"/>
              </a:ext>
            </a:extLst>
          </p:cNvPr>
          <p:cNvSpPr txBox="1">
            <a:spLocks/>
          </p:cNvSpPr>
          <p:nvPr/>
        </p:nvSpPr>
        <p:spPr>
          <a:xfrm>
            <a:off x="3962400" y="1825625"/>
            <a:ext cx="79375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Maybe okay. Can’t be SSN or birthdate or some other private information</a:t>
            </a:r>
          </a:p>
          <a:p>
            <a:r>
              <a:rPr lang="en-US" sz="1800"/>
              <a:t>Maybe code into ranges?</a:t>
            </a:r>
          </a:p>
          <a:p>
            <a:r>
              <a:rPr lang="en-US" sz="1800"/>
              <a:t>Do not use in AI</a:t>
            </a:r>
          </a:p>
          <a:p>
            <a:r>
              <a:rPr lang="en-US" sz="1800"/>
              <a:t>Do not use in AI</a:t>
            </a:r>
          </a:p>
          <a:p>
            <a:r>
              <a:rPr lang="en-US" sz="1800"/>
              <a:t>Maybe mask? Maybe group into decades?</a:t>
            </a:r>
          </a:p>
          <a:p>
            <a:r>
              <a:rPr lang="en-US" sz="1800"/>
              <a:t>Maybe mask or code using numbers?</a:t>
            </a:r>
          </a:p>
          <a:p>
            <a:r>
              <a:rPr lang="en-US" sz="1800"/>
              <a:t>Maybe okay but will our analysis take us here?</a:t>
            </a:r>
          </a:p>
          <a:p>
            <a:r>
              <a:rPr lang="en-US" sz="1800"/>
              <a:t>Maybe okay or consider coding</a:t>
            </a:r>
          </a:p>
          <a:p>
            <a:r>
              <a:rPr lang="en-US" sz="1800"/>
              <a:t>Change the field title and code  with key or Y/N</a:t>
            </a:r>
          </a:p>
          <a:p>
            <a:r>
              <a:rPr lang="en-US" sz="1800"/>
              <a:t>Change the field title and code with key or Y/N</a:t>
            </a:r>
          </a:p>
          <a:p>
            <a:r>
              <a:rPr lang="en-US" sz="1800"/>
              <a:t>Change the field title and code with key or Y/N</a:t>
            </a:r>
          </a:p>
          <a:p>
            <a:r>
              <a:rPr lang="en-US" sz="1800"/>
              <a:t>Change the field title and code with key or Y/N</a:t>
            </a:r>
          </a:p>
          <a:p>
            <a:r>
              <a:rPr lang="en-US" sz="1800"/>
              <a:t>Maybe okay but consider coding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3517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7DDB5-28D8-F2B2-01E6-7C933B93ED1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Exercise: How would we anonymize this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70FDC-5465-5D8B-950C-F13238A36C69}"/>
              </a:ext>
            </a:extLst>
          </p:cNvPr>
          <p:cNvSpPr txBox="1">
            <a:spLocks/>
          </p:cNvSpPr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ID Number</a:t>
            </a:r>
          </a:p>
          <a:p>
            <a:r>
              <a:rPr lang="en-US" sz="1400"/>
              <a:t>Lifetime Giving total</a:t>
            </a:r>
          </a:p>
          <a:p>
            <a:r>
              <a:rPr lang="en-US" sz="1400"/>
              <a:t>Email </a:t>
            </a:r>
          </a:p>
          <a:p>
            <a:r>
              <a:rPr lang="en-US" sz="1400"/>
              <a:t>BusPhone </a:t>
            </a:r>
          </a:p>
          <a:p>
            <a:r>
              <a:rPr lang="en-US" sz="1400"/>
              <a:t>Grad Year</a:t>
            </a:r>
          </a:p>
          <a:p>
            <a:r>
              <a:rPr lang="en-US" sz="1400"/>
              <a:t>Marital Status</a:t>
            </a:r>
          </a:p>
          <a:p>
            <a:r>
              <a:rPr lang="en-US" sz="1400"/>
              <a:t>SpouseID</a:t>
            </a:r>
          </a:p>
          <a:p>
            <a:r>
              <a:rPr lang="en-US" sz="1400"/>
              <a:t>JobTitle</a:t>
            </a:r>
          </a:p>
          <a:p>
            <a:r>
              <a:rPr lang="en-US" sz="1400"/>
              <a:t>Varsity Ath</a:t>
            </a:r>
          </a:p>
          <a:p>
            <a:r>
              <a:rPr lang="en-US" sz="1400"/>
              <a:t>StudGovt</a:t>
            </a:r>
          </a:p>
          <a:p>
            <a:r>
              <a:rPr lang="en-US" sz="1400"/>
              <a:t>OtherStudActs </a:t>
            </a:r>
          </a:p>
          <a:p>
            <a:r>
              <a:rPr lang="en-US" sz="1400"/>
              <a:t>Greek</a:t>
            </a:r>
          </a:p>
          <a:p>
            <a:r>
              <a:rPr lang="en-US" sz="1400"/>
              <a:t>Prefix</a:t>
            </a:r>
          </a:p>
          <a:p>
            <a:endParaRPr lang="en-US" sz="14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ECB8F33-0DB7-C848-AD66-2149176CAA36}"/>
              </a:ext>
            </a:extLst>
          </p:cNvPr>
          <p:cNvSpPr txBox="1">
            <a:spLocks/>
          </p:cNvSpPr>
          <p:nvPr/>
        </p:nvSpPr>
        <p:spPr>
          <a:xfrm>
            <a:off x="3962400" y="1838325"/>
            <a:ext cx="2819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890257</a:t>
            </a:r>
          </a:p>
          <a:p>
            <a:r>
              <a:rPr lang="en-US" sz="1800"/>
              <a:t>2500</a:t>
            </a:r>
          </a:p>
          <a:p>
            <a:r>
              <a:rPr lang="en-US" sz="1800"/>
              <a:t>luis@aol.com </a:t>
            </a:r>
          </a:p>
          <a:p>
            <a:r>
              <a:rPr lang="en-US" sz="1800"/>
              <a:t>507-567-8912</a:t>
            </a:r>
          </a:p>
          <a:p>
            <a:r>
              <a:rPr lang="en-US" sz="1800"/>
              <a:t>1993</a:t>
            </a:r>
          </a:p>
          <a:p>
            <a:r>
              <a:rPr lang="en-US" sz="1800"/>
              <a:t>Married</a:t>
            </a:r>
          </a:p>
          <a:p>
            <a:r>
              <a:rPr lang="en-US" sz="1800"/>
              <a:t>875641</a:t>
            </a:r>
          </a:p>
          <a:p>
            <a:r>
              <a:rPr lang="en-US" sz="1800"/>
              <a:t>Vice President</a:t>
            </a:r>
          </a:p>
          <a:p>
            <a:r>
              <a:rPr lang="en-US" sz="1800"/>
              <a:t>Football</a:t>
            </a:r>
          </a:p>
          <a:p>
            <a:r>
              <a:rPr lang="en-US" sz="1800" i="1"/>
              <a:t>blank</a:t>
            </a:r>
          </a:p>
          <a:p>
            <a:r>
              <a:rPr lang="en-US" sz="1800"/>
              <a:t>Environmental Club </a:t>
            </a:r>
          </a:p>
          <a:p>
            <a:r>
              <a:rPr lang="en-US" sz="1800"/>
              <a:t>Alpha Beta</a:t>
            </a:r>
          </a:p>
          <a:p>
            <a:r>
              <a:rPr lang="en-US" sz="1800"/>
              <a:t>Mr.</a:t>
            </a:r>
          </a:p>
          <a:p>
            <a:endParaRPr lang="en-US" sz="18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4DECC38-1984-B41B-FAAD-474ABAF0711E}"/>
              </a:ext>
            </a:extLst>
          </p:cNvPr>
          <p:cNvSpPr txBox="1">
            <a:spLocks/>
          </p:cNvSpPr>
          <p:nvPr/>
        </p:nvSpPr>
        <p:spPr>
          <a:xfrm>
            <a:off x="7086600" y="1838325"/>
            <a:ext cx="43942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890257</a:t>
            </a:r>
          </a:p>
          <a:p>
            <a:r>
              <a:rPr lang="en-US" sz="1800"/>
              <a:t>2.5 (gifts in 000s)</a:t>
            </a:r>
          </a:p>
          <a:p>
            <a:r>
              <a:rPr lang="en-US" sz="1800"/>
              <a:t>-</a:t>
            </a:r>
          </a:p>
          <a:p>
            <a:r>
              <a:rPr lang="en-US" sz="1800"/>
              <a:t>-</a:t>
            </a:r>
          </a:p>
          <a:p>
            <a:r>
              <a:rPr lang="en-US" sz="1800"/>
              <a:t>40</a:t>
            </a:r>
            <a:r>
              <a:rPr lang="en-US" sz="1800" b="1"/>
              <a:t>93</a:t>
            </a:r>
            <a:r>
              <a:rPr lang="en-US" sz="1800"/>
              <a:t>56 </a:t>
            </a:r>
            <a:r>
              <a:rPr lang="en-US" sz="1800" i="1"/>
              <a:t>or </a:t>
            </a:r>
            <a:r>
              <a:rPr lang="en-US" sz="1800"/>
              <a:t>G (A = 40s, B = 50s, C = 60s etc.)</a:t>
            </a:r>
          </a:p>
          <a:p>
            <a:r>
              <a:rPr lang="en-US" sz="1800"/>
              <a:t>1 (1 = married, 2 = single, 3 = unknown) </a:t>
            </a:r>
          </a:p>
          <a:p>
            <a:r>
              <a:rPr lang="en-US" sz="1800"/>
              <a:t>875641</a:t>
            </a:r>
          </a:p>
          <a:p>
            <a:r>
              <a:rPr lang="en-US" sz="1800"/>
              <a:t>A (A = senior level, B = manager level)</a:t>
            </a:r>
          </a:p>
          <a:p>
            <a:r>
              <a:rPr lang="en-US" sz="1800"/>
              <a:t>Y (yes or no)</a:t>
            </a:r>
          </a:p>
          <a:p>
            <a:r>
              <a:rPr lang="en-US" sz="1800"/>
              <a:t>N (yes or no)</a:t>
            </a:r>
          </a:p>
          <a:p>
            <a:r>
              <a:rPr lang="en-US" sz="1800"/>
              <a:t>22 (key with each club identified </a:t>
            </a:r>
          </a:p>
          <a:p>
            <a:r>
              <a:rPr lang="en-US" sz="1800"/>
              <a:t>2 (key with each Greek org. identified)</a:t>
            </a:r>
          </a:p>
          <a:p>
            <a:r>
              <a:rPr lang="en-US" sz="1800"/>
              <a:t>4 (1 = Mrs., 2 = Ms., 3 = Dr., 4 = Mr. etc.)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970793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>
          <a:extLst>
            <a:ext uri="{FF2B5EF4-FFF2-40B4-BE49-F238E27FC236}">
              <a16:creationId xmlns:a16="http://schemas.microsoft.com/office/drawing/2014/main" id="{8B7CA2D4-E174-2507-7D50-A83E26902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95">
            <a:extLst>
              <a:ext uri="{FF2B5EF4-FFF2-40B4-BE49-F238E27FC236}">
                <a16:creationId xmlns:a16="http://schemas.microsoft.com/office/drawing/2014/main" id="{92739154-A885-73D3-268E-732E53A651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95">
            <a:extLst>
              <a:ext uri="{FF2B5EF4-FFF2-40B4-BE49-F238E27FC236}">
                <a16:creationId xmlns:a16="http://schemas.microsoft.com/office/drawing/2014/main" id="{EF9D96F3-64C6-3EA1-1696-9CD10CEE67F6}"/>
              </a:ext>
            </a:extLst>
          </p:cNvPr>
          <p:cNvSpPr/>
          <p:nvPr/>
        </p:nvSpPr>
        <p:spPr>
          <a:xfrm>
            <a:off x="0" y="4940492"/>
            <a:ext cx="12192000" cy="1924333"/>
          </a:xfrm>
          <a:custGeom>
            <a:avLst/>
            <a:gdLst/>
            <a:ahLst/>
            <a:cxnLst/>
            <a:rect l="l" t="t" r="r" b="b"/>
            <a:pathLst>
              <a:path w="12192000" h="1924333" extrusionOk="0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490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95">
            <a:extLst>
              <a:ext uri="{FF2B5EF4-FFF2-40B4-BE49-F238E27FC236}">
                <a16:creationId xmlns:a16="http://schemas.microsoft.com/office/drawing/2014/main" id="{60989894-56DD-383B-E23E-C8F230958F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2039" y="5597441"/>
            <a:ext cx="9708000" cy="74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b" anchorCtr="0">
            <a:normAutofit fontScale="90000"/>
          </a:bodyPr>
          <a:lstStyle/>
          <a:p>
            <a:pPr algn="ctr">
              <a:spcBef>
                <a:spcPts val="0"/>
              </a:spcBef>
              <a:buSzPct val="51851"/>
            </a:pPr>
            <a:r>
              <a:rPr lang="en" sz="3600" b="1" dirty="0">
                <a:latin typeface="Arial"/>
                <a:ea typeface="Arial"/>
                <a:cs typeface="Arial"/>
                <a:sym typeface="Arial"/>
              </a:rPr>
              <a:t>The Guardrails aren’t a single policy but a sytem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ACAFC2-9434-A6B6-69D5-E3C0D7096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144" y="-18489"/>
            <a:ext cx="5069857" cy="4414401"/>
          </a:xfrm>
          <a:prstGeom prst="rect">
            <a:avLst/>
          </a:prstGeom>
        </p:spPr>
      </p:pic>
      <p:graphicFrame>
        <p:nvGraphicFramePr>
          <p:cNvPr id="712" name="Google Shape;710;p95">
            <a:extLst>
              <a:ext uri="{FF2B5EF4-FFF2-40B4-BE49-F238E27FC236}">
                <a16:creationId xmlns:a16="http://schemas.microsoft.com/office/drawing/2014/main" id="{828469EA-E05D-DEC3-0946-0F8E1DA4F9DB}"/>
              </a:ext>
            </a:extLst>
          </p:cNvPr>
          <p:cNvGraphicFramePr/>
          <p:nvPr/>
        </p:nvGraphicFramePr>
        <p:xfrm>
          <a:off x="480433" y="323367"/>
          <a:ext cx="5677200" cy="44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1191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8A903D-728C-0B4E-F195-06806A02C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" sz="3000" b="1">
                <a:latin typeface="Montserrat"/>
                <a:ea typeface="Montserrat"/>
                <a:cs typeface="Montserrat"/>
                <a:sym typeface="Montserrat"/>
              </a:rPr>
              <a:t>What are the biggest risks for your organization?</a:t>
            </a:r>
            <a:endParaRPr lang="en-US" sz="3000"/>
          </a:p>
        </p:txBody>
      </p:sp>
      <p:sp>
        <p:nvSpPr>
          <p:cNvPr id="308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8F6D55-308A-3348-8AE7-617C63636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indent="-482588">
              <a:spcBef>
                <a:spcPts val="0"/>
              </a:spcBef>
              <a:spcAft>
                <a:spcPts val="800"/>
              </a:spcAft>
              <a:buSzPts val="2100"/>
              <a:buChar char="●"/>
            </a:pPr>
            <a:r>
              <a:rPr lang="en-US" sz="1900"/>
              <a:t>Client data</a:t>
            </a:r>
          </a:p>
          <a:p>
            <a:pPr indent="-482588">
              <a:spcBef>
                <a:spcPts val="0"/>
              </a:spcBef>
              <a:spcAft>
                <a:spcPts val="800"/>
              </a:spcAft>
              <a:buSzPts val="2100"/>
              <a:buChar char="●"/>
            </a:pPr>
            <a:r>
              <a:rPr lang="en-US" sz="1900"/>
              <a:t>Donor data</a:t>
            </a:r>
          </a:p>
          <a:p>
            <a:pPr indent="-482588">
              <a:spcBef>
                <a:spcPts val="0"/>
              </a:spcBef>
              <a:spcAft>
                <a:spcPts val="800"/>
              </a:spcAft>
              <a:buSzPts val="2100"/>
              <a:buChar char="●"/>
            </a:pPr>
            <a:r>
              <a:rPr lang="en-US" sz="1900"/>
              <a:t>Financial data</a:t>
            </a:r>
          </a:p>
          <a:p>
            <a:pPr indent="-482588">
              <a:spcBef>
                <a:spcPts val="0"/>
              </a:spcBef>
              <a:spcAft>
                <a:spcPts val="800"/>
              </a:spcAft>
              <a:buSzPts val="2100"/>
              <a:buChar char="●"/>
            </a:pPr>
            <a:r>
              <a:rPr lang="en-US" sz="1900"/>
              <a:t>Copyright/IP</a:t>
            </a:r>
          </a:p>
          <a:p>
            <a:pPr indent="-482588">
              <a:spcBef>
                <a:spcPts val="0"/>
              </a:spcBef>
              <a:spcAft>
                <a:spcPts val="800"/>
              </a:spcAft>
              <a:buSzPts val="2100"/>
              <a:buChar char="●"/>
            </a:pPr>
            <a:r>
              <a:rPr lang="en-US" sz="1900"/>
              <a:t>Brand</a:t>
            </a:r>
          </a:p>
          <a:p>
            <a:pPr indent="-482588">
              <a:spcBef>
                <a:spcPts val="0"/>
              </a:spcBef>
              <a:spcAft>
                <a:spcPts val="800"/>
              </a:spcAft>
              <a:buSzPts val="2100"/>
              <a:buChar char="●"/>
            </a:pPr>
            <a:r>
              <a:rPr lang="en-US" sz="1900"/>
              <a:t>Accuracy</a:t>
            </a:r>
          </a:p>
          <a:p>
            <a:pPr indent="-482588">
              <a:spcBef>
                <a:spcPts val="0"/>
              </a:spcBef>
              <a:spcAft>
                <a:spcPts val="800"/>
              </a:spcAft>
              <a:buSzPts val="2100"/>
              <a:buChar char="●"/>
            </a:pPr>
            <a:r>
              <a:rPr lang="en-US" sz="1900"/>
              <a:t>Bias</a:t>
            </a:r>
          </a:p>
          <a:p>
            <a:pPr indent="-482588">
              <a:spcBef>
                <a:spcPts val="0"/>
              </a:spcBef>
              <a:spcAft>
                <a:spcPts val="800"/>
              </a:spcAft>
              <a:buSzPts val="2100"/>
              <a:buChar char="●"/>
            </a:pPr>
            <a:r>
              <a:rPr lang="en-US" sz="1900"/>
              <a:t>Sustainability</a:t>
            </a:r>
          </a:p>
          <a:p>
            <a:pPr indent="-482588">
              <a:spcBef>
                <a:spcPts val="0"/>
              </a:spcBef>
              <a:spcAft>
                <a:spcPts val="800"/>
              </a:spcAft>
              <a:buSzPts val="2100"/>
              <a:buChar char="●"/>
            </a:pPr>
            <a:r>
              <a:rPr lang="en-US" sz="1900"/>
              <a:t>Vendors/contractors</a:t>
            </a:r>
          </a:p>
        </p:txBody>
      </p:sp>
      <p:pic>
        <p:nvPicPr>
          <p:cNvPr id="3074" name="Picture 2" descr="Generated image">
            <a:extLst>
              <a:ext uri="{FF2B5EF4-FFF2-40B4-BE49-F238E27FC236}">
                <a16:creationId xmlns:a16="http://schemas.microsoft.com/office/drawing/2014/main" id="{9A5E1DE4-BDB1-2211-1F1A-329756BAA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r="18039" b="-1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743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4F7DC9-4B8C-7C60-A9BB-5211485C8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4008583" cy="5974414"/>
          </a:xfrm>
        </p:spPr>
        <p:txBody>
          <a:bodyPr anchor="ctr">
            <a:normAutofit/>
          </a:bodyPr>
          <a:lstStyle/>
          <a:p>
            <a:r>
              <a:rPr lang="en-US" sz="5000" b="1">
                <a:solidFill>
                  <a:srgbClr val="FFFFFF"/>
                </a:solidFill>
                <a:latin typeface="Montserrat" panose="00000500000000000000" pitchFamily="2" charset="0"/>
              </a:rPr>
              <a:t>Areas of exploration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892" y="554152"/>
            <a:ext cx="574177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BD35C-96A7-8A8D-9A6E-D02CE4549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pPr fontAlgn="t"/>
            <a:r>
              <a:rPr lang="en-US" sz="1400" b="1">
                <a:solidFill>
                  <a:schemeClr val="tx1">
                    <a:alpha val="80000"/>
                  </a:schemeClr>
                </a:solidFill>
              </a:rPr>
              <a:t>Appropriate Tools: </a:t>
            </a:r>
            <a:r>
              <a:rPr lang="en-US" sz="1400">
                <a:solidFill>
                  <a:schemeClr val="tx1">
                    <a:alpha val="80000"/>
                  </a:schemeClr>
                </a:solidFill>
              </a:rPr>
              <a:t>What system(s) are allowed? Who has access?</a:t>
            </a:r>
          </a:p>
          <a:p>
            <a:pPr fontAlgn="t"/>
            <a:r>
              <a:rPr lang="en-US" sz="1400" b="1">
                <a:solidFill>
                  <a:schemeClr val="tx1">
                    <a:alpha val="80000"/>
                  </a:schemeClr>
                </a:solidFill>
              </a:rPr>
              <a:t>Identifying/Mitigating bias: </a:t>
            </a:r>
            <a:r>
              <a:rPr lang="en-US" sz="1400">
                <a:solidFill>
                  <a:schemeClr val="tx1">
                    <a:alpha val="80000"/>
                  </a:schemeClr>
                </a:solidFill>
              </a:rPr>
              <a:t>How to we review and evaluate results for bias?</a:t>
            </a:r>
          </a:p>
          <a:p>
            <a:pPr fontAlgn="t"/>
            <a:r>
              <a:rPr lang="en-US" sz="1400" b="1">
                <a:solidFill>
                  <a:schemeClr val="tx1">
                    <a:alpha val="80000"/>
                  </a:schemeClr>
                </a:solidFill>
              </a:rPr>
              <a:t>Ensure Accuracy: </a:t>
            </a:r>
            <a:r>
              <a:rPr lang="en-US" sz="1400">
                <a:solidFill>
                  <a:schemeClr val="tx1">
                    <a:alpha val="80000"/>
                  </a:schemeClr>
                </a:solidFill>
              </a:rPr>
              <a:t>How do we verify accuracy?</a:t>
            </a:r>
          </a:p>
          <a:p>
            <a:pPr fontAlgn="t"/>
            <a:r>
              <a:rPr lang="en-US" sz="1400" b="1">
                <a:solidFill>
                  <a:schemeClr val="tx1">
                    <a:alpha val="80000"/>
                  </a:schemeClr>
                </a:solidFill>
              </a:rPr>
              <a:t>Data Protection and Privacy: </a:t>
            </a:r>
            <a:r>
              <a:rPr lang="en-US" sz="1400">
                <a:solidFill>
                  <a:schemeClr val="tx1">
                    <a:alpha val="80000"/>
                  </a:schemeClr>
                </a:solidFill>
              </a:rPr>
              <a:t>How do we align with our existing data privacy policies? What processes are in place?</a:t>
            </a:r>
          </a:p>
          <a:p>
            <a:pPr fontAlgn="t"/>
            <a:r>
              <a:rPr lang="en-US" sz="1400" b="1">
                <a:solidFill>
                  <a:schemeClr val="tx1">
                    <a:alpha val="80000"/>
                  </a:schemeClr>
                </a:solidFill>
              </a:rPr>
              <a:t>Transparency/Accountability: </a:t>
            </a:r>
            <a:r>
              <a:rPr lang="en-US" sz="1400">
                <a:solidFill>
                  <a:schemeClr val="tx1">
                    <a:alpha val="80000"/>
                  </a:schemeClr>
                </a:solidFill>
              </a:rPr>
              <a:t>When do we disclose use of AI? How to record its use in our work?</a:t>
            </a:r>
          </a:p>
          <a:p>
            <a:pPr fontAlgn="t"/>
            <a:r>
              <a:rPr lang="en-US" sz="1400" b="1">
                <a:solidFill>
                  <a:schemeClr val="tx1">
                    <a:alpha val="80000"/>
                  </a:schemeClr>
                </a:solidFill>
              </a:rPr>
              <a:t>Training: </a:t>
            </a:r>
            <a:r>
              <a:rPr lang="en-US" sz="1400">
                <a:solidFill>
                  <a:schemeClr val="tx1">
                    <a:alpha val="80000"/>
                  </a:schemeClr>
                </a:solidFill>
              </a:rPr>
              <a:t>What professional development is required?</a:t>
            </a:r>
          </a:p>
          <a:p>
            <a:pPr fontAlgn="t"/>
            <a:r>
              <a:rPr lang="en-US" sz="1400" b="1">
                <a:solidFill>
                  <a:schemeClr val="tx1">
                    <a:alpha val="80000"/>
                  </a:schemeClr>
                </a:solidFill>
              </a:rPr>
              <a:t>Misuse (intentional/unintentional): </a:t>
            </a:r>
            <a:r>
              <a:rPr lang="en-US" sz="1400">
                <a:solidFill>
                  <a:schemeClr val="tx1">
                    <a:alpha val="80000"/>
                  </a:schemeClr>
                </a:solidFill>
              </a:rPr>
              <a:t>What will we do to prevent misuse? What will happen if we detect misuse?</a:t>
            </a:r>
          </a:p>
          <a:p>
            <a:pPr fontAlgn="t"/>
            <a:r>
              <a:rPr lang="en-US" sz="1400" b="1">
                <a:solidFill>
                  <a:schemeClr val="tx1">
                    <a:alpha val="80000"/>
                  </a:schemeClr>
                </a:solidFill>
              </a:rPr>
              <a:t>Reporting Misuse: </a:t>
            </a:r>
            <a:r>
              <a:rPr lang="en-US" sz="1400">
                <a:solidFill>
                  <a:schemeClr val="tx1">
                    <a:alpha val="80000"/>
                  </a:schemeClr>
                </a:solidFill>
              </a:rPr>
              <a:t>How is misuse or other policy violation reported?</a:t>
            </a:r>
          </a:p>
          <a:p>
            <a:pPr fontAlgn="t"/>
            <a:r>
              <a:rPr lang="en-US" sz="1400" b="1">
                <a:solidFill>
                  <a:schemeClr val="tx1">
                    <a:alpha val="80000"/>
                  </a:schemeClr>
                </a:solidFill>
              </a:rPr>
              <a:t>External Collaborations: </a:t>
            </a:r>
            <a:r>
              <a:rPr lang="en-US" sz="1400">
                <a:solidFill>
                  <a:schemeClr val="tx1">
                    <a:alpha val="80000"/>
                  </a:schemeClr>
                </a:solidFill>
              </a:rPr>
              <a:t>What is the process for approving partnerships? Sharing data?</a:t>
            </a:r>
          </a:p>
          <a:p>
            <a:pPr fontAlgn="t"/>
            <a:r>
              <a:rPr lang="en-US" sz="1400" b="1">
                <a:solidFill>
                  <a:schemeClr val="tx1">
                    <a:alpha val="80000"/>
                  </a:schemeClr>
                </a:solidFill>
              </a:rPr>
              <a:t>AI Meeting Notetakers: </a:t>
            </a:r>
            <a:r>
              <a:rPr lang="en-US" sz="1400">
                <a:solidFill>
                  <a:schemeClr val="tx1">
                    <a:alpha val="80000"/>
                  </a:schemeClr>
                </a:solidFill>
              </a:rPr>
              <a:t>What is our process to assure permission is granted? </a:t>
            </a:r>
          </a:p>
          <a:p>
            <a:pPr fontAlgn="t"/>
            <a:r>
              <a:rPr lang="en-US" sz="1400" b="1">
                <a:solidFill>
                  <a:schemeClr val="tx1">
                    <a:alpha val="80000"/>
                  </a:schemeClr>
                </a:solidFill>
              </a:rPr>
              <a:t>Copyright/Intellectual Property: </a:t>
            </a:r>
            <a:r>
              <a:rPr lang="en-US" sz="1400">
                <a:solidFill>
                  <a:schemeClr val="tx1">
                    <a:alpha val="80000"/>
                  </a:schemeClr>
                </a:solidFill>
              </a:rPr>
              <a:t>How do we assure our use of AI does not violate intellectual property protections?</a:t>
            </a:r>
          </a:p>
          <a:p>
            <a:endParaRPr lang="en-US" sz="140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377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Appropriate Tools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8" name="Google Shape;448;p65"/>
          <p:cNvSpPr txBox="1">
            <a:spLocks noGrp="1"/>
          </p:cNvSpPr>
          <p:nvPr>
            <p:ph type="body" idx="1"/>
          </p:nvPr>
        </p:nvSpPr>
        <p:spPr>
          <a:xfrm>
            <a:off x="838200" y="1669325"/>
            <a:ext cx="10515600" cy="43512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rmAutofit/>
          </a:bodyPr>
          <a:lstStyle/>
          <a:p>
            <a:pPr marL="0" indent="0">
              <a:lnSpc>
                <a:spcPct val="115000"/>
              </a:lnSpc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" sz="1467" b="1" dirty="0"/>
              <a:t>Description:</a:t>
            </a:r>
            <a:r>
              <a:rPr lang="en" sz="1467" dirty="0"/>
              <a:t> Defines clearly which AI tools staff may use and who can access them.</a:t>
            </a:r>
            <a:endParaRPr sz="1467"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" sz="1467" b="1" dirty="0"/>
              <a:t>How a Reasonable Policy Might Address This:</a:t>
            </a:r>
            <a:endParaRPr sz="1467" b="1" dirty="0"/>
          </a:p>
          <a:p>
            <a:pPr marL="609585" indent="-397923">
              <a:lnSpc>
                <a:spcPct val="115000"/>
              </a:lnSpc>
              <a:spcBef>
                <a:spcPts val="1600"/>
              </a:spcBef>
              <a:buSzPts val="1100"/>
              <a:buChar char="●"/>
            </a:pPr>
            <a:r>
              <a:rPr lang="en" sz="1467" dirty="0"/>
              <a:t>Define approved AI tool(s) (e.g., ChatGPT, Grammarly, Canva AI), clearly documented in the organization’s technology policy.</a:t>
            </a:r>
            <a:endParaRPr sz="1467" dirty="0"/>
          </a:p>
          <a:p>
            <a:pPr marL="609585" indent="-397923">
              <a:lnSpc>
                <a:spcPct val="115000"/>
              </a:lnSpc>
              <a:spcBef>
                <a:spcPts val="0"/>
              </a:spcBef>
              <a:buSzPts val="1100"/>
              <a:buChar char="●"/>
            </a:pPr>
            <a:r>
              <a:rPr lang="en" sz="1467" dirty="0"/>
              <a:t>Explore subscription models for data privacy and collaboration</a:t>
            </a:r>
            <a:endParaRPr sz="1467" dirty="0"/>
          </a:p>
          <a:p>
            <a:pPr marL="609585" indent="-397923">
              <a:lnSpc>
                <a:spcPct val="115000"/>
              </a:lnSpc>
              <a:spcBef>
                <a:spcPts val="0"/>
              </a:spcBef>
              <a:buSzPts val="1100"/>
              <a:buChar char="●"/>
            </a:pPr>
            <a:r>
              <a:rPr lang="en" sz="1467" dirty="0"/>
              <a:t>Assign different AI tool permissions based on roles (e.g., development staff can use fundraising analytics AI, marketing staff can use content generation tools).</a:t>
            </a:r>
            <a:endParaRPr sz="1467" dirty="0"/>
          </a:p>
          <a:p>
            <a:pPr marL="609585" indent="-397923">
              <a:lnSpc>
                <a:spcPct val="115000"/>
              </a:lnSpc>
              <a:spcBef>
                <a:spcPts val="0"/>
              </a:spcBef>
              <a:buSzPts val="1100"/>
              <a:buChar char="●"/>
            </a:pPr>
            <a:r>
              <a:rPr lang="en" sz="1467" dirty="0"/>
              <a:t>Regularly update the list based on data security and privacy audits.</a:t>
            </a:r>
            <a:endParaRPr sz="1467" b="1" dirty="0"/>
          </a:p>
          <a:p>
            <a:pPr marL="0" indent="0">
              <a:spcBef>
                <a:spcPts val="1600"/>
              </a:spcBef>
              <a:buNone/>
            </a:pPr>
            <a:endParaRPr dirty="0"/>
          </a:p>
        </p:txBody>
      </p:sp>
      <p:sp>
        <p:nvSpPr>
          <p:cNvPr id="449" name="Google Shape;449;p65"/>
          <p:cNvSpPr/>
          <p:nvPr/>
        </p:nvSpPr>
        <p:spPr>
          <a:xfrm>
            <a:off x="2787604" y="5585067"/>
            <a:ext cx="2585485" cy="759855"/>
          </a:xfrm>
          <a:custGeom>
            <a:avLst/>
            <a:gdLst/>
            <a:ahLst/>
            <a:cxnLst/>
            <a:rect l="l" t="t" r="r" b="b"/>
            <a:pathLst>
              <a:path w="5205675" h="1509646" extrusionOk="0">
                <a:moveTo>
                  <a:pt x="0" y="0"/>
                </a:moveTo>
                <a:lnTo>
                  <a:pt x="5205675" y="0"/>
                </a:lnTo>
                <a:lnTo>
                  <a:pt x="5205675" y="1509646"/>
                </a:lnTo>
                <a:lnTo>
                  <a:pt x="0" y="15096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2400"/>
          </a:p>
        </p:txBody>
      </p:sp>
      <p:sp>
        <p:nvSpPr>
          <p:cNvPr id="450" name="Google Shape;450;p65"/>
          <p:cNvSpPr/>
          <p:nvPr/>
        </p:nvSpPr>
        <p:spPr>
          <a:xfrm>
            <a:off x="4434553" y="4825417"/>
            <a:ext cx="3617331" cy="759639"/>
          </a:xfrm>
          <a:custGeom>
            <a:avLst/>
            <a:gdLst/>
            <a:ahLst/>
            <a:cxnLst/>
            <a:rect l="l" t="t" r="r" b="b"/>
            <a:pathLst>
              <a:path w="5425995" h="1139459" extrusionOk="0">
                <a:moveTo>
                  <a:pt x="0" y="0"/>
                </a:moveTo>
                <a:lnTo>
                  <a:pt x="5425994" y="0"/>
                </a:lnTo>
                <a:lnTo>
                  <a:pt x="5425994" y="1139459"/>
                </a:lnTo>
                <a:lnTo>
                  <a:pt x="0" y="1139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2400"/>
          </a:p>
        </p:txBody>
      </p:sp>
      <p:sp>
        <p:nvSpPr>
          <p:cNvPr id="451" name="Google Shape;451;p65"/>
          <p:cNvSpPr/>
          <p:nvPr/>
        </p:nvSpPr>
        <p:spPr>
          <a:xfrm>
            <a:off x="8590247" y="4093302"/>
            <a:ext cx="3339172" cy="801401"/>
          </a:xfrm>
          <a:custGeom>
            <a:avLst/>
            <a:gdLst/>
            <a:ahLst/>
            <a:cxnLst/>
            <a:rect l="l" t="t" r="r" b="b"/>
            <a:pathLst>
              <a:path w="5008758" h="1202102" extrusionOk="0">
                <a:moveTo>
                  <a:pt x="0" y="0"/>
                </a:moveTo>
                <a:lnTo>
                  <a:pt x="5008758" y="0"/>
                </a:lnTo>
                <a:lnTo>
                  <a:pt x="5008758" y="1202102"/>
                </a:lnTo>
                <a:lnTo>
                  <a:pt x="0" y="12021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2400"/>
          </a:p>
        </p:txBody>
      </p:sp>
      <p:sp>
        <p:nvSpPr>
          <p:cNvPr id="452" name="Google Shape;452;p65"/>
          <p:cNvSpPr/>
          <p:nvPr/>
        </p:nvSpPr>
        <p:spPr>
          <a:xfrm>
            <a:off x="8799733" y="5526614"/>
            <a:ext cx="2920195" cy="973399"/>
          </a:xfrm>
          <a:custGeom>
            <a:avLst/>
            <a:gdLst/>
            <a:ahLst/>
            <a:cxnLst/>
            <a:rect l="l" t="t" r="r" b="b"/>
            <a:pathLst>
              <a:path w="4380291" h="1460097" extrusionOk="0">
                <a:moveTo>
                  <a:pt x="0" y="0"/>
                </a:moveTo>
                <a:lnTo>
                  <a:pt x="4380291" y="0"/>
                </a:lnTo>
                <a:lnTo>
                  <a:pt x="4380291" y="1460097"/>
                </a:lnTo>
                <a:lnTo>
                  <a:pt x="0" y="14600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2400"/>
          </a:p>
        </p:txBody>
      </p:sp>
      <p:sp>
        <p:nvSpPr>
          <p:cNvPr id="453" name="Google Shape;453;p65"/>
          <p:cNvSpPr/>
          <p:nvPr/>
        </p:nvSpPr>
        <p:spPr>
          <a:xfrm>
            <a:off x="281671" y="5139803"/>
            <a:ext cx="1096976" cy="1205128"/>
          </a:xfrm>
          <a:custGeom>
            <a:avLst/>
            <a:gdLst/>
            <a:ahLst/>
            <a:cxnLst/>
            <a:rect l="l" t="t" r="r" b="b"/>
            <a:pathLst>
              <a:path w="2317555" h="2317555" extrusionOk="0">
                <a:moveTo>
                  <a:pt x="0" y="0"/>
                </a:moveTo>
                <a:lnTo>
                  <a:pt x="2317555" y="0"/>
                </a:lnTo>
                <a:lnTo>
                  <a:pt x="2317555" y="2317555"/>
                </a:lnTo>
                <a:lnTo>
                  <a:pt x="0" y="23175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2400"/>
          </a:p>
        </p:txBody>
      </p:sp>
      <p:sp>
        <p:nvSpPr>
          <p:cNvPr id="454" name="Google Shape;454;p65"/>
          <p:cNvSpPr/>
          <p:nvPr/>
        </p:nvSpPr>
        <p:spPr>
          <a:xfrm>
            <a:off x="1810032" y="3913529"/>
            <a:ext cx="1876697" cy="2086887"/>
          </a:xfrm>
          <a:custGeom>
            <a:avLst/>
            <a:gdLst/>
            <a:ahLst/>
            <a:cxnLst/>
            <a:rect l="l" t="t" r="r" b="b"/>
            <a:pathLst>
              <a:path w="4504073" h="4504073" extrusionOk="0">
                <a:moveTo>
                  <a:pt x="0" y="0"/>
                </a:moveTo>
                <a:lnTo>
                  <a:pt x="4504073" y="0"/>
                </a:lnTo>
                <a:lnTo>
                  <a:pt x="4504073" y="4504073"/>
                </a:lnTo>
                <a:lnTo>
                  <a:pt x="0" y="45040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24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6" name="Rectangle 46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9" name="Google Shape;459;p66"/>
          <p:cNvSpPr txBox="1"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  <a:prstGeom prst="rect">
            <a:avLst/>
          </a:prstGeom>
        </p:spPr>
        <p:txBody>
          <a:bodyPr spcFirstLastPara="1" vert="horz" lIns="91433" tIns="45700" rIns="91433" bIns="457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5400" b="1">
                <a:latin typeface="Montserrat" panose="00000500000000000000" pitchFamily="2" charset="0"/>
              </a:rPr>
              <a:t>Identifying &amp; Mitigating Bias</a:t>
            </a:r>
            <a:endParaRPr lang="en-US" sz="5400" b="1">
              <a:latin typeface="Montserrat" panose="00000500000000000000" pitchFamily="2" charset="0"/>
            </a:endParaRPr>
          </a:p>
        </p:txBody>
      </p:sp>
      <p:pic>
        <p:nvPicPr>
          <p:cNvPr id="461" name="Google Shape;461;p66"/>
          <p:cNvPicPr preferRelativeResize="0"/>
          <p:nvPr/>
        </p:nvPicPr>
        <p:blipFill>
          <a:blip r:embed="rId3"/>
          <a:srcRect t="1710" r="-1" b="-1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46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" name="Google Shape;460;p66"/>
          <p:cNvSpPr txBox="1">
            <a:spLocks noGrp="1"/>
          </p:cNvSpPr>
          <p:nvPr>
            <p:ph type="body" idx="1"/>
          </p:nvPr>
        </p:nvSpPr>
        <p:spPr>
          <a:xfrm>
            <a:off x="5297762" y="2706624"/>
            <a:ext cx="6251110" cy="3483864"/>
          </a:xfrm>
          <a:prstGeom prst="rect">
            <a:avLst/>
          </a:prstGeom>
        </p:spPr>
        <p:txBody>
          <a:bodyPr spcFirstLastPara="1" vert="horz" lIns="91433" tIns="45700" rIns="91433" bIns="45700" rtlCol="0" anchorCtr="0">
            <a:norm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en-US" sz="1500" b="1"/>
              <a:t>Description:</a:t>
            </a:r>
            <a:r>
              <a:rPr lang="en-US" sz="1500"/>
              <a:t> Establishes methods to actively review AI outputs for potential bias or unintended discrimination.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sz="1500" b="1"/>
              <a:t>How a Reasonable Policy Might Address This:</a:t>
            </a:r>
          </a:p>
          <a:p>
            <a:pPr marL="609585" indent="-397923">
              <a:spcBef>
                <a:spcPts val="1600"/>
              </a:spcBef>
              <a:buSzPts val="1100"/>
              <a:buChar char="●"/>
            </a:pPr>
            <a:r>
              <a:rPr lang="en-US" sz="1500"/>
              <a:t>Require human oversight for AI-generated donor segmentation to prevent demographic bias (racial, socioeconomic, geographic).</a:t>
            </a:r>
          </a:p>
          <a:p>
            <a:pPr marL="609585" indent="-397923">
              <a:spcBef>
                <a:spcPts val="0"/>
              </a:spcBef>
              <a:buSzPts val="1100"/>
              <a:buChar char="●"/>
            </a:pPr>
            <a:r>
              <a:rPr lang="en-US" sz="1500"/>
              <a:t>Conduct quarterly “AI bias audits” to review AI-assisted communication materials (newsletters, appeal letters) for unintended stereotyping or exclusion.</a:t>
            </a:r>
          </a:p>
          <a:p>
            <a:pPr marL="609585" indent="-397923">
              <a:spcBef>
                <a:spcPts val="0"/>
              </a:spcBef>
              <a:buSzPts val="1100"/>
              <a:buChar char="●"/>
            </a:pPr>
            <a:r>
              <a:rPr lang="en-US" sz="1500"/>
              <a:t>Provide staff training on recognizing AI-generated biases.</a:t>
            </a:r>
          </a:p>
          <a:p>
            <a:pPr marL="609585" indent="-397923">
              <a:spcBef>
                <a:spcPts val="0"/>
              </a:spcBef>
              <a:buSzPts val="1100"/>
              <a:buChar char="●"/>
            </a:pPr>
            <a:r>
              <a:rPr lang="en-US" sz="1500"/>
              <a:t>Require or review two-person proofreading and other quality control processes</a:t>
            </a:r>
          </a:p>
          <a:p>
            <a:pPr marL="0" indent="0">
              <a:spcBef>
                <a:spcPts val="1600"/>
              </a:spcBef>
              <a:buNone/>
            </a:pPr>
            <a:endParaRPr lang="en-US" sz="1500"/>
          </a:p>
          <a:p>
            <a:pPr marL="0"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endParaRPr lang="en-US" sz="1500" b="1"/>
          </a:p>
          <a:p>
            <a:pPr marL="0" indent="0">
              <a:spcBef>
                <a:spcPts val="1600"/>
              </a:spcBef>
              <a:buNone/>
            </a:pPr>
            <a:endParaRPr lang="en-US" sz="15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3" name="Rectangle 472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8" name="Google Shape;468;p6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04885" y="965199"/>
            <a:ext cx="3289174" cy="4927602"/>
          </a:xfrm>
          <a:prstGeom prst="rect">
            <a:avLst/>
          </a:prstGeom>
          <a:noFill/>
        </p:spPr>
      </p:pic>
      <p:sp>
        <p:nvSpPr>
          <p:cNvPr id="475" name="Freeform: Shape 474">
            <a:extLst>
              <a:ext uri="{FF2B5EF4-FFF2-40B4-BE49-F238E27FC236}">
                <a16:creationId xmlns:a16="http://schemas.microsoft.com/office/drawing/2014/main" id="{15109354-9C5D-4F8C-B0E6-D1043C7BF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66" name="Google Shape;466;p67"/>
          <p:cNvSpPr txBox="1">
            <a:spLocks noGrp="1"/>
          </p:cNvSpPr>
          <p:nvPr>
            <p:ph type="title"/>
          </p:nvPr>
        </p:nvSpPr>
        <p:spPr>
          <a:xfrm>
            <a:off x="5759354" y="457201"/>
            <a:ext cx="5337270" cy="1835911"/>
          </a:xfrm>
          <a:prstGeom prst="rect">
            <a:avLst/>
          </a:prstGeom>
        </p:spPr>
        <p:txBody>
          <a:bodyPr spcFirstLastPara="1" vert="horz" lIns="91433" tIns="45700" rIns="91433" bIns="457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sz="5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Ensuring Accuracy</a:t>
            </a:r>
          </a:p>
        </p:txBody>
      </p:sp>
      <p:sp>
        <p:nvSpPr>
          <p:cNvPr id="477" name="sketch line">
            <a:extLst>
              <a:ext uri="{FF2B5EF4-FFF2-40B4-BE49-F238E27FC236}">
                <a16:creationId xmlns:a16="http://schemas.microsoft.com/office/drawing/2014/main" id="{49B530FE-A87D-41A0-A920-ADC6539EA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353" y="2560829"/>
            <a:ext cx="5029200" cy="18288"/>
          </a:xfrm>
          <a:custGeom>
            <a:avLst/>
            <a:gdLst>
              <a:gd name="connsiteX0" fmla="*/ 0 w 5029200"/>
              <a:gd name="connsiteY0" fmla="*/ 0 h 18288"/>
              <a:gd name="connsiteX1" fmla="*/ 528066 w 5029200"/>
              <a:gd name="connsiteY1" fmla="*/ 0 h 18288"/>
              <a:gd name="connsiteX2" fmla="*/ 1207008 w 5029200"/>
              <a:gd name="connsiteY2" fmla="*/ 0 h 18288"/>
              <a:gd name="connsiteX3" fmla="*/ 1785366 w 5029200"/>
              <a:gd name="connsiteY3" fmla="*/ 0 h 18288"/>
              <a:gd name="connsiteX4" fmla="*/ 2313432 w 5029200"/>
              <a:gd name="connsiteY4" fmla="*/ 0 h 18288"/>
              <a:gd name="connsiteX5" fmla="*/ 2992374 w 5029200"/>
              <a:gd name="connsiteY5" fmla="*/ 0 h 18288"/>
              <a:gd name="connsiteX6" fmla="*/ 3621024 w 5029200"/>
              <a:gd name="connsiteY6" fmla="*/ 0 h 18288"/>
              <a:gd name="connsiteX7" fmla="*/ 4249674 w 5029200"/>
              <a:gd name="connsiteY7" fmla="*/ 0 h 18288"/>
              <a:gd name="connsiteX8" fmla="*/ 5029200 w 5029200"/>
              <a:gd name="connsiteY8" fmla="*/ 0 h 18288"/>
              <a:gd name="connsiteX9" fmla="*/ 5029200 w 5029200"/>
              <a:gd name="connsiteY9" fmla="*/ 18288 h 18288"/>
              <a:gd name="connsiteX10" fmla="*/ 4501134 w 5029200"/>
              <a:gd name="connsiteY10" fmla="*/ 18288 h 18288"/>
              <a:gd name="connsiteX11" fmla="*/ 4023360 w 5029200"/>
              <a:gd name="connsiteY11" fmla="*/ 18288 h 18288"/>
              <a:gd name="connsiteX12" fmla="*/ 3344418 w 5029200"/>
              <a:gd name="connsiteY12" fmla="*/ 18288 h 18288"/>
              <a:gd name="connsiteX13" fmla="*/ 2816352 w 5029200"/>
              <a:gd name="connsiteY13" fmla="*/ 18288 h 18288"/>
              <a:gd name="connsiteX14" fmla="*/ 2137410 w 5029200"/>
              <a:gd name="connsiteY14" fmla="*/ 18288 h 18288"/>
              <a:gd name="connsiteX15" fmla="*/ 1408176 w 5029200"/>
              <a:gd name="connsiteY15" fmla="*/ 18288 h 18288"/>
              <a:gd name="connsiteX16" fmla="*/ 829818 w 5029200"/>
              <a:gd name="connsiteY16" fmla="*/ 18288 h 18288"/>
              <a:gd name="connsiteX17" fmla="*/ 0 w 5029200"/>
              <a:gd name="connsiteY17" fmla="*/ 18288 h 18288"/>
              <a:gd name="connsiteX18" fmla="*/ 0 w 5029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029200" h="18288" fill="none" extrusionOk="0">
                <a:moveTo>
                  <a:pt x="0" y="0"/>
                </a:moveTo>
                <a:cubicBezTo>
                  <a:pt x="142937" y="1696"/>
                  <a:pt x="371859" y="12840"/>
                  <a:pt x="528066" y="0"/>
                </a:cubicBezTo>
                <a:cubicBezTo>
                  <a:pt x="684273" y="-12840"/>
                  <a:pt x="928949" y="-5725"/>
                  <a:pt x="1207008" y="0"/>
                </a:cubicBezTo>
                <a:cubicBezTo>
                  <a:pt x="1485067" y="5725"/>
                  <a:pt x="1562886" y="-21331"/>
                  <a:pt x="1785366" y="0"/>
                </a:cubicBezTo>
                <a:cubicBezTo>
                  <a:pt x="2007846" y="21331"/>
                  <a:pt x="2056226" y="25221"/>
                  <a:pt x="2313432" y="0"/>
                </a:cubicBezTo>
                <a:cubicBezTo>
                  <a:pt x="2570638" y="-25221"/>
                  <a:pt x="2732455" y="16294"/>
                  <a:pt x="2992374" y="0"/>
                </a:cubicBezTo>
                <a:cubicBezTo>
                  <a:pt x="3252293" y="-16294"/>
                  <a:pt x="3319267" y="-29774"/>
                  <a:pt x="3621024" y="0"/>
                </a:cubicBezTo>
                <a:cubicBezTo>
                  <a:pt x="3922781" y="29774"/>
                  <a:pt x="3998107" y="-1004"/>
                  <a:pt x="4249674" y="0"/>
                </a:cubicBezTo>
                <a:cubicBezTo>
                  <a:pt x="4501241" y="1004"/>
                  <a:pt x="4792523" y="-4510"/>
                  <a:pt x="5029200" y="0"/>
                </a:cubicBezTo>
                <a:cubicBezTo>
                  <a:pt x="5029730" y="6954"/>
                  <a:pt x="5029934" y="12839"/>
                  <a:pt x="5029200" y="18288"/>
                </a:cubicBezTo>
                <a:cubicBezTo>
                  <a:pt x="4805432" y="23154"/>
                  <a:pt x="4715801" y="17034"/>
                  <a:pt x="4501134" y="18288"/>
                </a:cubicBezTo>
                <a:cubicBezTo>
                  <a:pt x="4286467" y="19542"/>
                  <a:pt x="4193719" y="41701"/>
                  <a:pt x="4023360" y="18288"/>
                </a:cubicBezTo>
                <a:cubicBezTo>
                  <a:pt x="3853001" y="-5125"/>
                  <a:pt x="3676466" y="16909"/>
                  <a:pt x="3344418" y="18288"/>
                </a:cubicBezTo>
                <a:cubicBezTo>
                  <a:pt x="3012370" y="19667"/>
                  <a:pt x="2945824" y="14410"/>
                  <a:pt x="2816352" y="18288"/>
                </a:cubicBezTo>
                <a:cubicBezTo>
                  <a:pt x="2686880" y="22166"/>
                  <a:pt x="2438351" y="13507"/>
                  <a:pt x="2137410" y="18288"/>
                </a:cubicBezTo>
                <a:cubicBezTo>
                  <a:pt x="1836469" y="23069"/>
                  <a:pt x="1581391" y="46111"/>
                  <a:pt x="1408176" y="18288"/>
                </a:cubicBezTo>
                <a:cubicBezTo>
                  <a:pt x="1234961" y="-9535"/>
                  <a:pt x="1040489" y="-7495"/>
                  <a:pt x="829818" y="18288"/>
                </a:cubicBezTo>
                <a:cubicBezTo>
                  <a:pt x="619147" y="44071"/>
                  <a:pt x="238626" y="3756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029200" h="18288" stroke="0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907099" y="-19195"/>
                  <a:pt x="1056132" y="0"/>
                </a:cubicBezTo>
                <a:cubicBezTo>
                  <a:pt x="1205165" y="19195"/>
                  <a:pt x="1612834" y="-24928"/>
                  <a:pt x="1785366" y="0"/>
                </a:cubicBezTo>
                <a:cubicBezTo>
                  <a:pt x="1957898" y="24928"/>
                  <a:pt x="2149044" y="19108"/>
                  <a:pt x="2363724" y="0"/>
                </a:cubicBezTo>
                <a:cubicBezTo>
                  <a:pt x="2578404" y="-19108"/>
                  <a:pt x="2759981" y="-21788"/>
                  <a:pt x="2942082" y="0"/>
                </a:cubicBezTo>
                <a:cubicBezTo>
                  <a:pt x="3124183" y="21788"/>
                  <a:pt x="3482217" y="8836"/>
                  <a:pt x="3671316" y="0"/>
                </a:cubicBezTo>
                <a:cubicBezTo>
                  <a:pt x="3860415" y="-8836"/>
                  <a:pt x="4058665" y="-25048"/>
                  <a:pt x="4199382" y="0"/>
                </a:cubicBezTo>
                <a:cubicBezTo>
                  <a:pt x="4340099" y="25048"/>
                  <a:pt x="4735096" y="-22088"/>
                  <a:pt x="5029200" y="0"/>
                </a:cubicBezTo>
                <a:cubicBezTo>
                  <a:pt x="5028517" y="5414"/>
                  <a:pt x="5028480" y="12510"/>
                  <a:pt x="5029200" y="18288"/>
                </a:cubicBezTo>
                <a:cubicBezTo>
                  <a:pt x="4891577" y="31493"/>
                  <a:pt x="4684146" y="-2509"/>
                  <a:pt x="4501134" y="18288"/>
                </a:cubicBezTo>
                <a:cubicBezTo>
                  <a:pt x="4318122" y="39085"/>
                  <a:pt x="4030703" y="3672"/>
                  <a:pt x="3872484" y="18288"/>
                </a:cubicBezTo>
                <a:cubicBezTo>
                  <a:pt x="3714265" y="32905"/>
                  <a:pt x="3546134" y="7501"/>
                  <a:pt x="3294126" y="18288"/>
                </a:cubicBezTo>
                <a:cubicBezTo>
                  <a:pt x="3042118" y="29075"/>
                  <a:pt x="2912116" y="11153"/>
                  <a:pt x="2564892" y="18288"/>
                </a:cubicBezTo>
                <a:cubicBezTo>
                  <a:pt x="2217668" y="25423"/>
                  <a:pt x="2095118" y="11659"/>
                  <a:pt x="1835658" y="18288"/>
                </a:cubicBezTo>
                <a:cubicBezTo>
                  <a:pt x="1576198" y="24917"/>
                  <a:pt x="1500897" y="19889"/>
                  <a:pt x="1307592" y="18288"/>
                </a:cubicBezTo>
                <a:cubicBezTo>
                  <a:pt x="1114287" y="16687"/>
                  <a:pt x="961527" y="47453"/>
                  <a:pt x="678942" y="18288"/>
                </a:cubicBezTo>
                <a:cubicBezTo>
                  <a:pt x="396357" y="-10877"/>
                  <a:pt x="271066" y="23005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7" name="Google Shape;467;p67"/>
          <p:cNvSpPr txBox="1">
            <a:spLocks noGrp="1"/>
          </p:cNvSpPr>
          <p:nvPr>
            <p:ph type="body" idx="1"/>
          </p:nvPr>
        </p:nvSpPr>
        <p:spPr>
          <a:xfrm>
            <a:off x="5759354" y="2798064"/>
            <a:ext cx="5461095" cy="3417611"/>
          </a:xfrm>
          <a:prstGeom prst="rect">
            <a:avLst/>
          </a:prstGeom>
        </p:spPr>
        <p:txBody>
          <a:bodyPr spcFirstLastPara="1" vert="horz" lIns="91433" tIns="45700" rIns="91433" bIns="45700" rtlCol="0" anchor="t" anchorCtr="0">
            <a:normAutofit/>
          </a:bodyPr>
          <a:lstStyle/>
          <a:p>
            <a:pPr marL="0"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-US" sz="1500" b="1">
                <a:solidFill>
                  <a:srgbClr val="FFFFFF"/>
                </a:solidFill>
              </a:rPr>
              <a:t>Description:</a:t>
            </a:r>
            <a:r>
              <a:rPr lang="en-US" sz="1500">
                <a:solidFill>
                  <a:srgbClr val="FFFFFF"/>
                </a:solidFill>
              </a:rPr>
              <a:t> Outlines procedures to verify that AI-generated content or data is accurate and trustworthy.</a:t>
            </a:r>
          </a:p>
          <a:p>
            <a:pPr marL="0"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-US" sz="1500" b="1">
                <a:solidFill>
                  <a:srgbClr val="FFFFFF"/>
                </a:solidFill>
              </a:rPr>
              <a:t>How a Reasonable Policy Might Address This:</a:t>
            </a:r>
          </a:p>
          <a:p>
            <a:pPr marL="609585" indent="-397923">
              <a:spcBef>
                <a:spcPts val="1600"/>
              </a:spcBef>
              <a:buSzPts val="1100"/>
              <a:buChar char="●"/>
            </a:pPr>
            <a:r>
              <a:rPr lang="en-US" sz="1500">
                <a:solidFill>
                  <a:srgbClr val="FFFFFF"/>
                </a:solidFill>
              </a:rPr>
              <a:t>Require </a:t>
            </a:r>
            <a:r>
              <a:rPr lang="en-US" sz="1500" u="sng">
                <a:solidFill>
                  <a:srgbClr val="FFFFFF"/>
                </a:solidFill>
              </a:rPr>
              <a:t>verification</a:t>
            </a:r>
            <a:r>
              <a:rPr lang="en-US" sz="1500">
                <a:solidFill>
                  <a:srgbClr val="FFFFFF"/>
                </a:solidFill>
              </a:rPr>
              <a:t> of all AI-generated statistics or factual statements before public dissemination (e.g., fact-check program descriptions in grant proposals, click and read citations).</a:t>
            </a:r>
            <a:br>
              <a:rPr lang="en-US" sz="1500">
                <a:solidFill>
                  <a:srgbClr val="FFFFFF"/>
                </a:solidFill>
              </a:rPr>
            </a:br>
            <a:endParaRPr lang="en-US" sz="1500">
              <a:solidFill>
                <a:srgbClr val="FFFFFF"/>
              </a:solidFill>
            </a:endParaRPr>
          </a:p>
          <a:p>
            <a:pPr marL="609585" indent="-397923">
              <a:spcBef>
                <a:spcPts val="0"/>
              </a:spcBef>
              <a:buSzPts val="1100"/>
              <a:buChar char="●"/>
            </a:pPr>
            <a:r>
              <a:rPr lang="en-US" sz="1500">
                <a:solidFill>
                  <a:srgbClr val="FFFFFF"/>
                </a:solidFill>
              </a:rPr>
              <a:t>Implement a two-step review process for AI-produced donor or client reports: one review for accuracy, one for ethical alignment.</a:t>
            </a:r>
            <a:br>
              <a:rPr lang="en-US" sz="1500">
                <a:solidFill>
                  <a:srgbClr val="FFFFFF"/>
                </a:solidFill>
              </a:rPr>
            </a:br>
            <a:endParaRPr lang="en-US" sz="1500">
              <a:solidFill>
                <a:srgbClr val="FFFFFF"/>
              </a:solidFill>
            </a:endParaRPr>
          </a:p>
          <a:p>
            <a:pPr marL="609585" indent="-397923">
              <a:spcBef>
                <a:spcPts val="0"/>
              </a:spcBef>
              <a:buSzPts val="1100"/>
              <a:buChar char="●"/>
            </a:pPr>
            <a:r>
              <a:rPr lang="en-US" sz="1500">
                <a:solidFill>
                  <a:srgbClr val="FFFFFF"/>
                </a:solidFill>
              </a:rPr>
              <a:t>Clearly document and archive reviews for accountability.</a:t>
            </a:r>
          </a:p>
          <a:p>
            <a:pPr marL="0" indent="0">
              <a:spcBef>
                <a:spcPts val="1600"/>
              </a:spcBef>
              <a:buNone/>
            </a:pPr>
            <a:endParaRPr lang="en-US" sz="15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0" name="Rectangle 479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3" name="Google Shape;473;p68"/>
          <p:cNvSpPr txBox="1"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  <a:prstGeom prst="rect">
            <a:avLst/>
          </a:prstGeom>
        </p:spPr>
        <p:txBody>
          <a:bodyPr spcFirstLastPara="1" vert="horz" lIns="91433" tIns="45700" rIns="91433" bIns="457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sz="4200" b="1">
                <a:latin typeface="Montserrat"/>
                <a:ea typeface="Montserrat"/>
                <a:cs typeface="Montserrat"/>
                <a:sym typeface="Montserrat"/>
              </a:rPr>
              <a:t>Data Protection &amp; Privacy</a:t>
            </a:r>
          </a:p>
        </p:txBody>
      </p:sp>
      <p:pic>
        <p:nvPicPr>
          <p:cNvPr id="475" name="Google Shape;475;p6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498816" y="640080"/>
            <a:ext cx="3723208" cy="5577840"/>
          </a:xfrm>
          <a:prstGeom prst="rect">
            <a:avLst/>
          </a:prstGeom>
          <a:noFill/>
        </p:spPr>
      </p:pic>
      <p:sp>
        <p:nvSpPr>
          <p:cNvPr id="482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4" name="Google Shape;474;p68"/>
          <p:cNvSpPr txBox="1">
            <a:spLocks noGrp="1"/>
          </p:cNvSpPr>
          <p:nvPr>
            <p:ph type="body" idx="1"/>
          </p:nvPr>
        </p:nvSpPr>
        <p:spPr>
          <a:xfrm>
            <a:off x="6739128" y="2664886"/>
            <a:ext cx="4818888" cy="3550789"/>
          </a:xfrm>
          <a:prstGeom prst="rect">
            <a:avLst/>
          </a:prstGeom>
        </p:spPr>
        <p:txBody>
          <a:bodyPr spcFirstLastPara="1" vert="horz" lIns="91433" tIns="45700" rIns="91433" bIns="45700" rtlCol="0" anchor="t" anchorCtr="0">
            <a:norm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en-US" sz="1200" b="1"/>
              <a:t>Description:</a:t>
            </a:r>
            <a:r>
              <a:rPr lang="en-US" sz="1200"/>
              <a:t> Ensures AI use aligns fully with the nonprofit’s existing data privacy policies.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sz="1200" b="1"/>
              <a:t>How a Reasonable Policy Might Address This:</a:t>
            </a:r>
          </a:p>
          <a:p>
            <a:pPr marL="609585" indent="-397923">
              <a:spcBef>
                <a:spcPts val="1600"/>
              </a:spcBef>
              <a:buSzPts val="1100"/>
              <a:buChar char="●"/>
            </a:pPr>
            <a:r>
              <a:rPr lang="en-US" sz="1200"/>
              <a:t>Prohibit or limit staff from uploading sensitive client or donor information (personally identifiable or health-related data) into public AI tools.</a:t>
            </a:r>
            <a:br>
              <a:rPr lang="en-US" sz="1200"/>
            </a:br>
            <a:endParaRPr lang="en-US" sz="1200"/>
          </a:p>
          <a:p>
            <a:pPr marL="609585" indent="-397923">
              <a:spcBef>
                <a:spcPts val="0"/>
              </a:spcBef>
              <a:buSzPts val="1100"/>
              <a:buChar char="●"/>
            </a:pPr>
            <a:r>
              <a:rPr lang="en-US" sz="1200"/>
              <a:t>Create explicit guidelines for anonymizing data before AI processing (e.g., removing names, locations, specific details that identify individuals); require review/approval of manager before AI processing.</a:t>
            </a:r>
            <a:br>
              <a:rPr lang="en-US" sz="1200"/>
            </a:br>
            <a:endParaRPr lang="en-US" sz="1200"/>
          </a:p>
          <a:p>
            <a:pPr marL="609585" indent="-397923">
              <a:spcBef>
                <a:spcPts val="0"/>
              </a:spcBef>
              <a:buSzPts val="1100"/>
              <a:buChar char="●"/>
            </a:pPr>
            <a:r>
              <a:rPr lang="en-US" sz="1200"/>
              <a:t>Train staff annually on secure data handling practices related to AI tools.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lang="en-US" sz="12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9" name="Rectangle 43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2" name="Google Shape;432;p63"/>
          <p:cNvSpPr txBox="1"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  <a:prstGeom prst="rect">
            <a:avLst/>
          </a:prstGeom>
        </p:spPr>
        <p:txBody>
          <a:bodyPr spcFirstLastPara="1" vert="horz" lIns="91433" tIns="45700" rIns="91433" bIns="457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sz="5600" b="1">
                <a:latin typeface="Montserrat"/>
                <a:ea typeface="Montserrat"/>
                <a:cs typeface="Montserrat"/>
                <a:sym typeface="Montserrat"/>
              </a:rPr>
              <a:t>Your mission</a:t>
            </a:r>
          </a:p>
        </p:txBody>
      </p:sp>
      <p:sp>
        <p:nvSpPr>
          <p:cNvPr id="441" name="Rectangle 44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4" name="Google Shape;434;p6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01020" y="299509"/>
            <a:ext cx="4177870" cy="6258983"/>
          </a:xfrm>
          <a:prstGeom prst="rect">
            <a:avLst/>
          </a:prstGeom>
          <a:noFill/>
        </p:spPr>
      </p:pic>
      <p:sp>
        <p:nvSpPr>
          <p:cNvPr id="433" name="Google Shape;433;p63"/>
          <p:cNvSpPr txBox="1">
            <a:spLocks noGrp="1"/>
          </p:cNvSpPr>
          <p:nvPr>
            <p:ph type="body" idx="1"/>
          </p:nvPr>
        </p:nvSpPr>
        <p:spPr>
          <a:xfrm>
            <a:off x="6392583" y="2645922"/>
            <a:ext cx="4434721" cy="3710427"/>
          </a:xfrm>
          <a:prstGeom prst="rect">
            <a:avLst/>
          </a:prstGeom>
        </p:spPr>
        <p:txBody>
          <a:bodyPr spcFirstLastPara="1" vert="horz" lIns="91433" tIns="45700" rIns="91433" bIns="45700" rtlCol="0" anchor="t" anchorCtr="0">
            <a:normAutofit/>
          </a:bodyPr>
          <a:lstStyle/>
          <a:p>
            <a:pPr marL="0" indent="0">
              <a:spcBef>
                <a:spcPts val="1067"/>
              </a:spcBef>
              <a:buNone/>
            </a:pP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Create a </a:t>
            </a:r>
            <a:r>
              <a:rPr lang="en-US" sz="2000" b="1">
                <a:solidFill>
                  <a:schemeClr val="tx1">
                    <a:alpha val="80000"/>
                  </a:schemeClr>
                </a:solidFill>
              </a:rPr>
              <a:t>culture of AI usage</a:t>
            </a: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 in your organization that:</a:t>
            </a:r>
          </a:p>
          <a:p>
            <a:pPr marL="609585" indent="-423323">
              <a:spcBef>
                <a:spcPts val="1067"/>
              </a:spcBef>
              <a:buSzPts val="1400"/>
            </a:pP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Helps everyone become more efficient and effective</a:t>
            </a:r>
          </a:p>
          <a:p>
            <a:pPr marL="609585" indent="-423323">
              <a:spcBef>
                <a:spcPts val="0"/>
              </a:spcBef>
              <a:buSzPts val="1400"/>
            </a:pP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Creates a culture of transparency and accuracy around AI usage</a:t>
            </a:r>
          </a:p>
          <a:p>
            <a:pPr marL="609585" indent="-423323">
              <a:spcBef>
                <a:spcPts val="0"/>
              </a:spcBef>
              <a:buSzPts val="1400"/>
            </a:pP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Honors your organization’s values, mission and responsibilities</a:t>
            </a:r>
          </a:p>
        </p:txBody>
      </p:sp>
      <p:cxnSp>
        <p:nvCxnSpPr>
          <p:cNvPr id="443" name="Straight Connector 44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7" name="Rectangle 486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0" name="Google Shape;480;p69"/>
          <p:cNvSpPr txBox="1"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  <a:prstGeom prst="rect">
            <a:avLst/>
          </a:prstGeom>
        </p:spPr>
        <p:txBody>
          <a:bodyPr spcFirstLastPara="1" vert="horz" lIns="91433" tIns="45700" rIns="91433" bIns="457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sz="5000" b="1">
                <a:latin typeface="Montserrat"/>
                <a:ea typeface="Montserrat"/>
                <a:cs typeface="Montserrat"/>
                <a:sym typeface="Montserrat"/>
              </a:rPr>
              <a:t>Transparency &amp; Accountability</a:t>
            </a:r>
          </a:p>
        </p:txBody>
      </p:sp>
      <p:sp>
        <p:nvSpPr>
          <p:cNvPr id="489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" name="Google Shape;481;p69"/>
          <p:cNvSpPr txBox="1">
            <a:spLocks noGrp="1"/>
          </p:cNvSpPr>
          <p:nvPr>
            <p:ph type="body" idx="1"/>
          </p:nvPr>
        </p:nvSpPr>
        <p:spPr>
          <a:xfrm>
            <a:off x="572493" y="2071316"/>
            <a:ext cx="6713552" cy="4119172"/>
          </a:xfrm>
          <a:prstGeom prst="rect">
            <a:avLst/>
          </a:prstGeom>
        </p:spPr>
        <p:txBody>
          <a:bodyPr spcFirstLastPara="1" vert="horz" lIns="91433" tIns="45700" rIns="91433" bIns="45700" rtlCol="0" anchor="t" anchorCtr="0">
            <a:normAutofit/>
          </a:bodyPr>
          <a:lstStyle/>
          <a:p>
            <a:pPr marL="0"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-US" sz="2000" b="1"/>
              <a:t>Description:</a:t>
            </a:r>
            <a:r>
              <a:rPr lang="en-US" sz="2000"/>
              <a:t> Clarifies when to disclose AI usage and how to maintain accountability.</a:t>
            </a:r>
          </a:p>
          <a:p>
            <a:pPr marL="0"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-US" sz="2000" b="1"/>
              <a:t>How a Reasonable Policy Might Address This:</a:t>
            </a:r>
          </a:p>
          <a:p>
            <a:pPr marL="609585" indent="-397923">
              <a:spcBef>
                <a:spcPts val="1600"/>
              </a:spcBef>
              <a:buSzPts val="1100"/>
              <a:buChar char="●"/>
            </a:pPr>
            <a:r>
              <a:rPr lang="en-US" sz="2000"/>
              <a:t>Include a requirement for staff to note explicitly when AI significantly contributed to written materials or data analyses presented to boards or funders.</a:t>
            </a:r>
            <a:br>
              <a:rPr lang="en-US" sz="2000"/>
            </a:br>
            <a:endParaRPr lang="en-US" sz="2000"/>
          </a:p>
          <a:p>
            <a:pPr marL="609585" indent="-397923">
              <a:spcBef>
                <a:spcPts val="0"/>
              </a:spcBef>
              <a:buSzPts val="1100"/>
              <a:buChar char="●"/>
            </a:pPr>
            <a:r>
              <a:rPr lang="en-US" sz="2000"/>
              <a:t>Maintain an internal log of AI tool use for transparency and auditing purposes.</a:t>
            </a:r>
            <a:br>
              <a:rPr lang="en-US" sz="2000"/>
            </a:br>
            <a:endParaRPr lang="en-US" sz="2000"/>
          </a:p>
          <a:p>
            <a:pPr marL="609585" indent="-397923">
              <a:spcBef>
                <a:spcPts val="0"/>
              </a:spcBef>
              <a:buSzPts val="1100"/>
              <a:buChar char="●"/>
            </a:pPr>
            <a:r>
              <a:rPr lang="en-US" sz="2000"/>
              <a:t>Establish clear internal reporting lines for staff questions or concerns about AI transparency.</a:t>
            </a:r>
          </a:p>
          <a:p>
            <a:pPr marL="0" indent="0">
              <a:spcBef>
                <a:spcPts val="1600"/>
              </a:spcBef>
              <a:buNone/>
            </a:pPr>
            <a:endParaRPr lang="en-US" sz="2000"/>
          </a:p>
        </p:txBody>
      </p:sp>
      <p:pic>
        <p:nvPicPr>
          <p:cNvPr id="482" name="Google Shape;482;p69"/>
          <p:cNvPicPr preferRelativeResize="0"/>
          <p:nvPr/>
        </p:nvPicPr>
        <p:blipFill>
          <a:blip r:embed="rId3"/>
          <a:srcRect l="1706" r="2086" b="-2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0"/>
          <p:cNvSpPr txBox="1">
            <a:spLocks noGrp="1"/>
          </p:cNvSpPr>
          <p:nvPr>
            <p:ph type="title"/>
          </p:nvPr>
        </p:nvSpPr>
        <p:spPr>
          <a:xfrm>
            <a:off x="481012" y="3752848"/>
            <a:ext cx="3290888" cy="2452688"/>
          </a:xfrm>
          <a:prstGeom prst="rect">
            <a:avLst/>
          </a:prstGeom>
        </p:spPr>
        <p:txBody>
          <a:bodyPr spcFirstLastPara="1" vert="horz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sz="3200" b="1" dirty="0">
                <a:latin typeface="Montserrat"/>
                <a:ea typeface="Montserrat"/>
                <a:cs typeface="Montserrat"/>
                <a:sym typeface="Montserrat"/>
              </a:rPr>
              <a:t>Training &amp; Professional Development</a:t>
            </a:r>
          </a:p>
        </p:txBody>
      </p:sp>
      <p:pic>
        <p:nvPicPr>
          <p:cNvPr id="489" name="Google Shape;489;p70"/>
          <p:cNvPicPr preferRelativeResize="0"/>
          <p:nvPr/>
        </p:nvPicPr>
        <p:blipFill>
          <a:blip r:embed="rId3"/>
          <a:srcRect b="11140"/>
          <a:stretch>
            <a:fillRect/>
          </a:stretch>
        </p:blipFill>
        <p:spPr>
          <a:xfrm>
            <a:off x="27" y="14"/>
            <a:ext cx="12191973" cy="371059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</p:spPr>
      </p:pic>
      <p:sp>
        <p:nvSpPr>
          <p:cNvPr id="488" name="Google Shape;488;p70"/>
          <p:cNvSpPr txBox="1">
            <a:spLocks noGrp="1"/>
          </p:cNvSpPr>
          <p:nvPr>
            <p:ph type="body" idx="1"/>
          </p:nvPr>
        </p:nvSpPr>
        <p:spPr>
          <a:xfrm>
            <a:off x="4223982" y="3752849"/>
            <a:ext cx="7485413" cy="2963083"/>
          </a:xfrm>
          <a:prstGeom prst="rect">
            <a:avLst/>
          </a:prstGeom>
        </p:spPr>
        <p:txBody>
          <a:bodyPr spcFirstLastPara="1" vert="horz" lIns="91433" tIns="45700" rIns="91433" bIns="45700" rtlCol="0" anchor="ctr" anchorCtr="0">
            <a:normAutofit/>
          </a:bodyPr>
          <a:lstStyle/>
          <a:p>
            <a:pPr marL="0"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-US" sz="1467" b="1" dirty="0"/>
              <a:t>Description:</a:t>
            </a:r>
            <a:r>
              <a:rPr lang="en-US" sz="1467" dirty="0"/>
              <a:t> Defines the professional development required to responsibly use AI within the nonprofit.</a:t>
            </a:r>
          </a:p>
          <a:p>
            <a:pPr marL="0"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-US" sz="1467" b="1" dirty="0"/>
              <a:t>How a Reasonable Policy Might Address This:</a:t>
            </a:r>
          </a:p>
          <a:p>
            <a:pPr marL="609585" indent="-397923">
              <a:spcBef>
                <a:spcPts val="1600"/>
              </a:spcBef>
              <a:buSzPts val="1100"/>
              <a:buChar char="●"/>
            </a:pPr>
            <a:r>
              <a:rPr lang="en-US" sz="1467" dirty="0"/>
              <a:t>Require staff using AI to complete an annual internal training session covering data ethics, AI biases, and privacy risks.</a:t>
            </a:r>
          </a:p>
          <a:p>
            <a:pPr marL="609585" indent="-397923">
              <a:spcBef>
                <a:spcPts val="0"/>
              </a:spcBef>
              <a:buSzPts val="1100"/>
              <a:buChar char="●"/>
            </a:pPr>
            <a:r>
              <a:rPr lang="en-US" sz="1467" dirty="0"/>
              <a:t>Provide specialized training modules depending on the AI tools staff will use (fundraising tools, marketing automation, program evaluation tools).</a:t>
            </a:r>
          </a:p>
          <a:p>
            <a:pPr marL="609585" indent="-397923">
              <a:spcBef>
                <a:spcPts val="0"/>
              </a:spcBef>
              <a:buSzPts val="1100"/>
              <a:buChar char="●"/>
            </a:pPr>
            <a:r>
              <a:rPr lang="en-US" sz="1467" dirty="0"/>
              <a:t>Evaluate staff competence periodically through brief assessments or scenario-based exercises.</a:t>
            </a:r>
            <a:br>
              <a:rPr lang="en-US" sz="1200" dirty="0"/>
            </a:br>
            <a:endParaRPr lang="en-US" sz="1200" dirty="0"/>
          </a:p>
          <a:p>
            <a:pPr marL="0" indent="0">
              <a:spcBef>
                <a:spcPts val="1600"/>
              </a:spcBef>
              <a:buNone/>
            </a:pPr>
            <a:endParaRPr lang="en-US" sz="12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72">
          <a:extLst>
            <a:ext uri="{FF2B5EF4-FFF2-40B4-BE49-F238E27FC236}">
              <a16:creationId xmlns:a16="http://schemas.microsoft.com/office/drawing/2014/main" id="{BD1CC252-59E6-45E8-0AD2-2D6A71875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494;p71">
            <a:extLst>
              <a:ext uri="{FF2B5EF4-FFF2-40B4-BE49-F238E27FC236}">
                <a16:creationId xmlns:a16="http://schemas.microsoft.com/office/drawing/2014/main" id="{9C61960D-A1B0-8678-3212-7228770A7B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  <a:prstGeom prst="rect">
            <a:avLst/>
          </a:prstGeom>
        </p:spPr>
        <p:txBody>
          <a:bodyPr spcFirstLastPara="1" vert="horz" lIns="91433" tIns="45700" rIns="91433" bIns="457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5400" b="1">
                <a:latin typeface="Montserrat"/>
                <a:ea typeface="Montserrat"/>
                <a:cs typeface="Montserrat"/>
                <a:sym typeface="Montserrat"/>
              </a:rPr>
              <a:t>Misuse</a:t>
            </a:r>
            <a:endParaRPr lang="en-US" sz="5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495;p71">
            <a:extLst>
              <a:ext uri="{FF2B5EF4-FFF2-40B4-BE49-F238E27FC236}">
                <a16:creationId xmlns:a16="http://schemas.microsoft.com/office/drawing/2014/main" id="{AC8A6458-CAFC-7FF1-3004-4B9992B817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72493" y="2071316"/>
            <a:ext cx="6713552" cy="4119172"/>
          </a:xfrm>
          <a:prstGeom prst="rect">
            <a:avLst/>
          </a:prstGeom>
        </p:spPr>
        <p:txBody>
          <a:bodyPr spcFirstLastPara="1" vert="horz" lIns="91433" tIns="45700" rIns="91433" bIns="45700" rtlCol="0" anchor="t" anchorCtr="0">
            <a:normAutofit/>
          </a:bodyPr>
          <a:lstStyle/>
          <a:p>
            <a:pPr marL="0"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" sz="1700" b="1"/>
              <a:t>Description:</a:t>
            </a:r>
            <a:r>
              <a:rPr lang="en" sz="1700"/>
              <a:t> Defines misuse clearly and outlines preventive measures and disciplinary actions.</a:t>
            </a:r>
            <a:endParaRPr lang="en-US" sz="1700"/>
          </a:p>
          <a:p>
            <a:pPr marL="0"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" sz="1700" b="1"/>
              <a:t>How a Reasonable Policy Might Address This:</a:t>
            </a:r>
            <a:endParaRPr lang="en-US" sz="1700" b="1"/>
          </a:p>
          <a:p>
            <a:pPr marL="609585" indent="-397923">
              <a:spcBef>
                <a:spcPts val="1600"/>
              </a:spcBef>
              <a:buSzPts val="1100"/>
              <a:buChar char="●"/>
            </a:pPr>
            <a:r>
              <a:rPr lang="en" sz="1700"/>
              <a:t>Clearly define misuse, such as inappropriate use of sensitive data, plagiarism, or generating misleading content.</a:t>
            </a:r>
            <a:br>
              <a:rPr lang="en" sz="1700"/>
            </a:br>
            <a:endParaRPr lang="en-US" sz="1700"/>
          </a:p>
          <a:p>
            <a:pPr marL="609585" indent="-397923">
              <a:spcBef>
                <a:spcPts val="0"/>
              </a:spcBef>
              <a:buSzPts val="1100"/>
              <a:buChar char="●"/>
            </a:pPr>
            <a:r>
              <a:rPr lang="en" sz="1700"/>
              <a:t>Implement clear warnings within tools themselves to prompt cautious data handling (e.g., pop-up reminders when uploading data).</a:t>
            </a:r>
            <a:br>
              <a:rPr lang="en" sz="1700"/>
            </a:br>
            <a:endParaRPr lang="en-US" sz="1700"/>
          </a:p>
          <a:p>
            <a:pPr marL="609585" indent="-397923">
              <a:spcBef>
                <a:spcPts val="0"/>
              </a:spcBef>
              <a:buSzPts val="1100"/>
              <a:buChar char="●"/>
            </a:pPr>
            <a:r>
              <a:rPr lang="en" sz="1700"/>
              <a:t>Update existing policies to include AI infractions. Outline graduated responses to misuse: first accidental misuse triggers training, intentional misuse triggers disciplinary review.</a:t>
            </a:r>
            <a:endParaRPr lang="en-US" sz="1700"/>
          </a:p>
          <a:p>
            <a:pPr marL="0" indent="0">
              <a:spcBef>
                <a:spcPts val="1600"/>
              </a:spcBef>
              <a:buNone/>
            </a:pPr>
            <a:endParaRPr lang="en-US" sz="1700"/>
          </a:p>
        </p:txBody>
      </p:sp>
      <p:pic>
        <p:nvPicPr>
          <p:cNvPr id="6" name="Google Shape;496;p71">
            <a:extLst>
              <a:ext uri="{FF2B5EF4-FFF2-40B4-BE49-F238E27FC236}">
                <a16:creationId xmlns:a16="http://schemas.microsoft.com/office/drawing/2014/main" id="{37979E9A-C830-4A3B-D6E7-A49245ADFC73}"/>
              </a:ext>
            </a:extLst>
          </p:cNvPr>
          <p:cNvPicPr preferRelativeResize="0"/>
          <p:nvPr/>
        </p:nvPicPr>
        <p:blipFill>
          <a:blip r:embed="rId3"/>
          <a:srcRect t="13456" r="3" b="17164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48499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72"/>
          <p:cNvSpPr txBox="1">
            <a:spLocks noGrp="1"/>
          </p:cNvSpPr>
          <p:nvPr>
            <p:ph type="title"/>
          </p:nvPr>
        </p:nvSpPr>
        <p:spPr>
          <a:xfrm>
            <a:off x="838199" y="1068891"/>
            <a:ext cx="4259731" cy="1985085"/>
          </a:xfrm>
          <a:prstGeom prst="rect">
            <a:avLst/>
          </a:prstGeom>
        </p:spPr>
        <p:txBody>
          <a:bodyPr spcFirstLastPara="1" vert="horz" lIns="91433" tIns="45700" rIns="91433" bIns="45700" rtlCol="0" anchor="b" anchorCtr="0"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b="1" dirty="0">
                <a:latin typeface="Montserrat"/>
                <a:ea typeface="Montserrat"/>
                <a:cs typeface="Montserrat"/>
                <a:sym typeface="Montserrat"/>
              </a:rPr>
              <a:t>Reporting Misuse</a:t>
            </a:r>
          </a:p>
        </p:txBody>
      </p:sp>
      <p:pic>
        <p:nvPicPr>
          <p:cNvPr id="503" name="Google Shape;503;p7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49617" y="3907587"/>
            <a:ext cx="3836895" cy="1746645"/>
          </a:xfrm>
          <a:prstGeom prst="rect">
            <a:avLst/>
          </a:prstGeom>
          <a:noFill/>
        </p:spPr>
      </p:pic>
      <p:sp>
        <p:nvSpPr>
          <p:cNvPr id="502" name="Google Shape;502;p72"/>
          <p:cNvSpPr txBox="1">
            <a:spLocks noGrp="1"/>
          </p:cNvSpPr>
          <p:nvPr>
            <p:ph type="body" idx="1"/>
          </p:nvPr>
        </p:nvSpPr>
        <p:spPr>
          <a:xfrm>
            <a:off x="6586415" y="723152"/>
            <a:ext cx="4555781" cy="5392483"/>
          </a:xfrm>
          <a:prstGeom prst="rect">
            <a:avLst/>
          </a:prstGeom>
        </p:spPr>
        <p:txBody>
          <a:bodyPr spcFirstLastPara="1" vert="horz" lIns="91433" tIns="45700" rIns="91433" bIns="45700" rtlCol="0" anchor="ctr" anchorCtr="0">
            <a:normAutofit/>
          </a:bodyPr>
          <a:lstStyle/>
          <a:p>
            <a:pPr marL="0"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-US" sz="2000" b="1"/>
              <a:t>Description:</a:t>
            </a:r>
            <a:r>
              <a:rPr lang="en-US" sz="2000"/>
              <a:t> Clarifies reporting channels and procedures for suspected misuse of AI tools.</a:t>
            </a:r>
          </a:p>
          <a:p>
            <a:pPr marL="0"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-US" sz="2000" b="1"/>
              <a:t>How a Reasonable Policy Might Address This:</a:t>
            </a:r>
          </a:p>
          <a:p>
            <a:pPr marL="609585" indent="-397923">
              <a:spcBef>
                <a:spcPts val="1600"/>
              </a:spcBef>
              <a:buSzPts val="1100"/>
              <a:buChar char="●"/>
            </a:pPr>
            <a:r>
              <a:rPr lang="en-US" sz="2000"/>
              <a:t>Update and leverage existing whistleblower policies for confidential reporting managed by HR or IT.</a:t>
            </a:r>
            <a:br>
              <a:rPr lang="en-US" sz="2000"/>
            </a:br>
            <a:endParaRPr lang="en-US" sz="2000"/>
          </a:p>
          <a:p>
            <a:pPr marL="609585" indent="-397923">
              <a:spcBef>
                <a:spcPts val="0"/>
              </a:spcBef>
              <a:buSzPts val="1100"/>
              <a:buChar char="●"/>
            </a:pPr>
            <a:r>
              <a:rPr lang="en-US" sz="2000"/>
              <a:t>Train staff annually on how to recognize and report misuse.</a:t>
            </a:r>
            <a:br>
              <a:rPr lang="en-US" sz="2000"/>
            </a:br>
            <a:endParaRPr lang="en-US" sz="2000"/>
          </a:p>
          <a:p>
            <a:pPr marL="609585" indent="-397923">
              <a:spcBef>
                <a:spcPts val="0"/>
              </a:spcBef>
              <a:buSzPts val="1100"/>
              <a:buChar char="●"/>
            </a:pPr>
            <a:r>
              <a:rPr lang="en-US" sz="2000"/>
              <a:t>Foster a culture emphasizing responsible AI use through ongoing communication and feedback mechanisms.</a:t>
            </a:r>
          </a:p>
          <a:p>
            <a:pPr marL="0" indent="0">
              <a:spcBef>
                <a:spcPts val="1600"/>
              </a:spcBef>
              <a:buNone/>
            </a:pPr>
            <a:endParaRPr lang="en-US" sz="20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5" name="Rectangle 514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8" name="Google Shape;508;p73"/>
          <p:cNvSpPr txBox="1"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  <a:prstGeom prst="rect">
            <a:avLst/>
          </a:prstGeom>
        </p:spPr>
        <p:txBody>
          <a:bodyPr spcFirstLastPara="1" vert="horz" lIns="91433" tIns="45700" rIns="91433" bIns="457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sz="5400" b="1">
                <a:latin typeface="Montserrat"/>
                <a:ea typeface="Montserrat"/>
                <a:cs typeface="Montserrat"/>
                <a:sym typeface="Montserrat"/>
              </a:rPr>
              <a:t>External Collaborations</a:t>
            </a:r>
          </a:p>
        </p:txBody>
      </p:sp>
      <p:sp>
        <p:nvSpPr>
          <p:cNvPr id="517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0" name="Google Shape;510;p73"/>
          <p:cNvPicPr preferRelativeResize="0"/>
          <p:nvPr/>
        </p:nvPicPr>
        <p:blipFill>
          <a:blip r:embed="rId3"/>
          <a:srcRect l="25598" r="19495" b="-2"/>
          <a:stretch>
            <a:fillRect/>
          </a:stretch>
        </p:blipFill>
        <p:spPr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  <a:noFill/>
        </p:spPr>
      </p:pic>
      <p:sp>
        <p:nvSpPr>
          <p:cNvPr id="509" name="Google Shape;509;p73"/>
          <p:cNvSpPr txBox="1">
            <a:spLocks noGrp="1"/>
          </p:cNvSpPr>
          <p:nvPr>
            <p:ph type="body" idx="1"/>
          </p:nvPr>
        </p:nvSpPr>
        <p:spPr>
          <a:xfrm>
            <a:off x="4905955" y="2071316"/>
            <a:ext cx="6713552" cy="4114800"/>
          </a:xfrm>
          <a:prstGeom prst="rect">
            <a:avLst/>
          </a:prstGeom>
        </p:spPr>
        <p:txBody>
          <a:bodyPr spcFirstLastPara="1" vert="horz" lIns="91433" tIns="45700" rIns="91433" bIns="45700" rtlCol="0" anchor="t" anchorCtr="0">
            <a:normAutofit/>
          </a:bodyPr>
          <a:lstStyle/>
          <a:p>
            <a:pPr marL="0"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-US" sz="1900" b="1"/>
              <a:t>Description:</a:t>
            </a:r>
            <a:r>
              <a:rPr lang="en-US" sz="1900"/>
              <a:t> Provides guidelines for approving partnerships or vendors who utilize AI.</a:t>
            </a:r>
          </a:p>
          <a:p>
            <a:pPr marL="0"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-US" sz="1900" b="1"/>
              <a:t>How a Reasonable Policy Might Address This:</a:t>
            </a:r>
          </a:p>
          <a:p>
            <a:pPr marL="609585" indent="-397923">
              <a:spcBef>
                <a:spcPts val="1600"/>
              </a:spcBef>
              <a:buSzPts val="1100"/>
              <a:buChar char="●"/>
            </a:pPr>
            <a:r>
              <a:rPr lang="en-US" sz="1900"/>
              <a:t>Require external vendors using AI (e.g., fundraising consultants, CRM providers) to submit their AI usage policy or data security standards for review.</a:t>
            </a:r>
            <a:br>
              <a:rPr lang="en-US" sz="1900"/>
            </a:br>
            <a:endParaRPr lang="en-US" sz="1900"/>
          </a:p>
          <a:p>
            <a:pPr marL="609585" indent="-397923">
              <a:spcBef>
                <a:spcPts val="0"/>
              </a:spcBef>
              <a:buSzPts val="1100"/>
              <a:buChar char="●"/>
            </a:pPr>
            <a:r>
              <a:rPr lang="en-US" sz="1900"/>
              <a:t>Include data-sharing protocols explicitly in contracts with vendors or partners (e.g., requiring vendor compliance with your privacy standards).</a:t>
            </a:r>
            <a:br>
              <a:rPr lang="en-US" sz="1900"/>
            </a:br>
            <a:endParaRPr lang="en-US" sz="1900"/>
          </a:p>
          <a:p>
            <a:pPr marL="609585" indent="-397923">
              <a:spcBef>
                <a:spcPts val="0"/>
              </a:spcBef>
              <a:buSzPts val="1100"/>
              <a:buChar char="●"/>
            </a:pPr>
            <a:r>
              <a:rPr lang="en-US" sz="1900"/>
              <a:t>Regularly audit these collaborations to ensure ongoing compliance and alignment with organizational values.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2" name="Rectangle 52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" name="Google Shape;515;p74"/>
          <p:cNvSpPr txBox="1"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spcFirstLastPara="1" vert="horz" lIns="91433" tIns="45700" rIns="91433" bIns="457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sz="5400" b="1">
                <a:latin typeface="Montserrat"/>
                <a:ea typeface="Montserrat"/>
                <a:cs typeface="Montserrat"/>
                <a:sym typeface="Montserrat"/>
              </a:rPr>
              <a:t>Meeting Notetakers</a:t>
            </a:r>
          </a:p>
        </p:txBody>
      </p:sp>
      <p:sp>
        <p:nvSpPr>
          <p:cNvPr id="52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" name="Google Shape;516;p74"/>
          <p:cNvSpPr txBox="1">
            <a:spLocks noGrp="1"/>
          </p:cNvSpPr>
          <p:nvPr>
            <p:ph type="body" idx="1"/>
          </p:nvPr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spcFirstLastPara="1" vert="horz" lIns="91433" tIns="45700" rIns="91433" bIns="45700" rtlCol="0" anchorCtr="0">
            <a:normAutofit/>
          </a:bodyPr>
          <a:lstStyle/>
          <a:p>
            <a:pPr marL="0"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-US" sz="1200" b="1"/>
              <a:t>Description:</a:t>
            </a:r>
            <a:r>
              <a:rPr lang="en-US" sz="1200"/>
              <a:t> Outlines consent processes required for AI-generated meeting notes or transcriptions.</a:t>
            </a:r>
          </a:p>
          <a:p>
            <a:pPr marL="0"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-US" sz="1200" b="1"/>
              <a:t>How a Reasonable Policy Might Address This:</a:t>
            </a:r>
          </a:p>
          <a:p>
            <a:pPr marL="609585" indent="-397923">
              <a:spcBef>
                <a:spcPts val="1600"/>
              </a:spcBef>
              <a:buSzPts val="1100"/>
              <a:buChar char="●"/>
            </a:pPr>
            <a:r>
              <a:rPr lang="en-US" sz="1200"/>
              <a:t>Require explicit participant consent (written or verbal) before using AI tools (e.g., Otter.ai, Zoom transcription) to record meetings.</a:t>
            </a:r>
            <a:br>
              <a:rPr lang="en-US" sz="1200"/>
            </a:br>
            <a:endParaRPr lang="en-US" sz="1200"/>
          </a:p>
          <a:p>
            <a:pPr marL="609585" indent="-397923">
              <a:spcBef>
                <a:spcPts val="0"/>
              </a:spcBef>
              <a:buSzPts val="1100"/>
              <a:buChar char="●"/>
            </a:pPr>
            <a:r>
              <a:rPr lang="en-US" sz="1200"/>
              <a:t>Clearly label meetings using AI transcription in calendar invites, so participants can opt-out if necessary.</a:t>
            </a:r>
            <a:br>
              <a:rPr lang="en-US" sz="1200"/>
            </a:br>
            <a:endParaRPr lang="en-US" sz="1200"/>
          </a:p>
          <a:p>
            <a:pPr marL="609585" indent="-397923">
              <a:spcBef>
                <a:spcPts val="0"/>
              </a:spcBef>
              <a:buSzPts val="1100"/>
              <a:buChar char="●"/>
            </a:pPr>
            <a:r>
              <a:rPr lang="en-US" sz="1200"/>
              <a:t>Develop an internal guideline outlining secure storage, access, and deletion policies for AI-generated meeting transcripts.</a:t>
            </a:r>
          </a:p>
        </p:txBody>
      </p:sp>
      <p:pic>
        <p:nvPicPr>
          <p:cNvPr id="517" name="Google Shape;517;p74"/>
          <p:cNvPicPr preferRelativeResize="0"/>
          <p:nvPr/>
        </p:nvPicPr>
        <p:blipFill>
          <a:blip r:embed="rId3"/>
          <a:srcRect l="16998" r="32348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9" name="Rectangle 528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" name="Google Shape;522;p75"/>
          <p:cNvSpPr txBox="1"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  <a:prstGeom prst="rect">
            <a:avLst/>
          </a:prstGeom>
        </p:spPr>
        <p:txBody>
          <a:bodyPr spcFirstLastPara="1" vert="horz" lIns="91433" tIns="45700" rIns="91433" bIns="457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5400" b="1">
                <a:latin typeface="Montserrat"/>
                <a:ea typeface="Montserrat"/>
                <a:cs typeface="Montserrat"/>
                <a:sym typeface="Montserrat"/>
              </a:rPr>
              <a:t>Copyright/IP</a:t>
            </a:r>
            <a:endParaRPr lang="en-US" sz="5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24" name="Google Shape;524;p7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30936" y="1709425"/>
            <a:ext cx="5458968" cy="3439149"/>
          </a:xfrm>
          <a:prstGeom prst="rect">
            <a:avLst/>
          </a:prstGeom>
          <a:noFill/>
        </p:spPr>
      </p:pic>
      <p:sp>
        <p:nvSpPr>
          <p:cNvPr id="531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3" name="Google Shape;523;p75"/>
          <p:cNvSpPr txBox="1">
            <a:spLocks noGrp="1"/>
          </p:cNvSpPr>
          <p:nvPr>
            <p:ph type="body" idx="1"/>
          </p:nvPr>
        </p:nvSpPr>
        <p:spPr>
          <a:xfrm>
            <a:off x="6739128" y="2664886"/>
            <a:ext cx="4818888" cy="3550789"/>
          </a:xfrm>
          <a:prstGeom prst="rect">
            <a:avLst/>
          </a:prstGeom>
        </p:spPr>
        <p:txBody>
          <a:bodyPr spcFirstLastPara="1" vert="horz" lIns="91433" tIns="45700" rIns="91433" bIns="45700" rtlCol="0" anchor="t" anchorCtr="0">
            <a:normAutofit/>
          </a:bodyPr>
          <a:lstStyle/>
          <a:p>
            <a:pPr marL="0"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" sz="1400" b="1"/>
              <a:t>Description:</a:t>
            </a:r>
            <a:r>
              <a:rPr lang="en" sz="1400"/>
              <a:t> Ensures compliance with intellectual property laws and best practices in AI-generated content.</a:t>
            </a:r>
            <a:endParaRPr lang="en-US" sz="1400"/>
          </a:p>
          <a:p>
            <a:pPr marL="0"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" sz="1400" b="1"/>
              <a:t>How a Reasonable Policy Might Address This:</a:t>
            </a:r>
            <a:endParaRPr lang="en-US" sz="1400" b="1"/>
          </a:p>
          <a:p>
            <a:pPr marL="609585" indent="-397923">
              <a:spcBef>
                <a:spcPts val="1600"/>
              </a:spcBef>
              <a:buSzPts val="1100"/>
              <a:buChar char="●"/>
            </a:pPr>
            <a:r>
              <a:rPr lang="en" sz="1400"/>
              <a:t>Require checking licenses and terms of service when using AI-generated images, graphics, or text (e.g., DALL·E, Adobe Firefly).</a:t>
            </a:r>
            <a:br>
              <a:rPr lang="en" sz="1400"/>
            </a:br>
            <a:endParaRPr lang="en-US" sz="1400"/>
          </a:p>
          <a:p>
            <a:pPr marL="609585" indent="-397923">
              <a:spcBef>
                <a:spcPts val="0"/>
              </a:spcBef>
              <a:buSzPts val="1100"/>
              <a:buChar char="●"/>
            </a:pPr>
            <a:r>
              <a:rPr lang="en" sz="1400"/>
              <a:t>Maintain subscriptions or licenses to AI tools specifically designed to deliver copyright-safe outputs.</a:t>
            </a:r>
            <a:br>
              <a:rPr lang="en" sz="1400"/>
            </a:br>
            <a:endParaRPr lang="en-US" sz="1400"/>
          </a:p>
          <a:p>
            <a:pPr marL="609585" indent="-397923">
              <a:spcBef>
                <a:spcPts val="0"/>
              </a:spcBef>
              <a:buSzPts val="1100"/>
              <a:buChar char="●"/>
            </a:pPr>
            <a:r>
              <a:rPr lang="en" sz="1400"/>
              <a:t>Provide training on basic copyright law, fair use, and public domain concepts for staff who generate or approve AI-generated materials.</a:t>
            </a:r>
            <a:endParaRPr lang="en-US" sz="1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89464-9946-6051-CEEC-AC93AD44C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3" y="1153572"/>
            <a:ext cx="3480439" cy="44611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Montserrat" panose="00000500000000000000" pitchFamily="2" charset="0"/>
              </a:rPr>
              <a:t>Short-term </a:t>
            </a:r>
            <a:br>
              <a:rPr lang="en-US" b="1" dirty="0">
                <a:solidFill>
                  <a:srgbClr val="FFFFFF"/>
                </a:solidFill>
                <a:latin typeface="Montserrat" panose="00000500000000000000" pitchFamily="2" charset="0"/>
              </a:rPr>
            </a:br>
            <a:r>
              <a:rPr lang="en-US" b="1" dirty="0">
                <a:solidFill>
                  <a:srgbClr val="FFFFFF"/>
                </a:solidFill>
                <a:latin typeface="Montserrat" panose="00000500000000000000" pitchFamily="2" charset="0"/>
              </a:rPr>
              <a:t>AI Use Guidelines</a:t>
            </a:r>
            <a:br>
              <a:rPr lang="en-US" b="1" dirty="0">
                <a:solidFill>
                  <a:srgbClr val="FFFFFF"/>
                </a:solidFill>
                <a:latin typeface="Montserrat" panose="00000500000000000000" pitchFamily="2" charset="0"/>
              </a:rPr>
            </a:br>
            <a:r>
              <a:rPr lang="en-US" sz="1600" i="1" dirty="0">
                <a:solidFill>
                  <a:srgbClr val="FFFFFF"/>
                </a:solidFill>
                <a:latin typeface="Montserrat" panose="00000500000000000000" pitchFamily="2" charset="0"/>
              </a:rPr>
              <a:t>courtesy of OpenAI</a:t>
            </a:r>
            <a:endParaRPr lang="en-US" dirty="0">
              <a:solidFill>
                <a:srgbClr val="FFFFFF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BBB5C-BC8F-6FCE-4204-B9CF3B676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795847" indent="-609585">
              <a:buFont typeface="+mj-lt"/>
              <a:buAutoNum type="arabicPeriod"/>
            </a:pPr>
            <a:r>
              <a:rPr lang="en-US" sz="2000" dirty="0"/>
              <a:t>We encourage you to use AI to become more efficient and effective.</a:t>
            </a:r>
          </a:p>
          <a:p>
            <a:pPr marL="795847" indent="-609585">
              <a:buFont typeface="+mj-lt"/>
              <a:buAutoNum type="arabicPeriod"/>
            </a:pPr>
            <a:r>
              <a:rPr lang="en-US" sz="2000" dirty="0"/>
              <a:t>Do not share any personally identifiable information about clients/donors/students/etc. in an AI tool. Ask for clarity if there is </a:t>
            </a:r>
            <a:r>
              <a:rPr lang="en-US" sz="2000" u="sng" dirty="0"/>
              <a:t>any</a:t>
            </a:r>
            <a:r>
              <a:rPr lang="en-US" sz="2000" dirty="0"/>
              <a:t> doubt.</a:t>
            </a:r>
          </a:p>
          <a:p>
            <a:pPr marL="795847" indent="-609585">
              <a:buFont typeface="+mj-lt"/>
              <a:buAutoNum type="arabicPeriod"/>
            </a:pPr>
            <a:r>
              <a:rPr lang="en-US" sz="2000" dirty="0"/>
              <a:t>All of our existing data privacy and security requirements apply here.</a:t>
            </a:r>
          </a:p>
          <a:p>
            <a:pPr marL="795847" indent="-609585">
              <a:buFont typeface="+mj-lt"/>
              <a:buAutoNum type="arabicPeriod"/>
            </a:pPr>
            <a:r>
              <a:rPr lang="en-US" sz="2000" dirty="0"/>
              <a:t>You are responsible for the quality and accuracy of AI generated work products.</a:t>
            </a:r>
          </a:p>
          <a:p>
            <a:pPr marL="795847" indent="-609585">
              <a:buFont typeface="+mj-lt"/>
              <a:buAutoNum type="arabicPeriod"/>
            </a:pPr>
            <a:r>
              <a:rPr lang="en-US" sz="2000" dirty="0"/>
              <a:t>Disclose when you use AI to support your work. This helps the organization to learn and grow. AI is not cheating.</a:t>
            </a:r>
          </a:p>
          <a:p>
            <a:pPr marL="795847" indent="-609585">
              <a:buFont typeface="+mj-lt"/>
              <a:buAutoNum type="arabicPeriod"/>
            </a:pPr>
            <a:r>
              <a:rPr lang="en-US" sz="2000" dirty="0"/>
              <a:t>Even when your AI supported work is safe and accurate, some clients/partners may be concerned or opposed. Use judgement/ask your supervisor to consider disclosing or avoiding AI use in such cases.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C220D76-20BF-7F9C-7562-33F8534724DE}"/>
              </a:ext>
            </a:extLst>
          </p:cNvPr>
          <p:cNvSpPr txBox="1">
            <a:spLocks/>
          </p:cNvSpPr>
          <p:nvPr/>
        </p:nvSpPr>
        <p:spPr>
          <a:xfrm>
            <a:off x="515124" y="865179"/>
            <a:ext cx="3836957" cy="3345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Montserrat" panose="00000500000000000000" pitchFamily="2" charset="0"/>
              </a:rPr>
              <a:t>Short-term </a:t>
            </a:r>
            <a:br>
              <a:rPr lang="en-US" b="1" dirty="0">
                <a:latin typeface="Montserrat" panose="00000500000000000000" pitchFamily="2" charset="0"/>
              </a:rPr>
            </a:br>
            <a:r>
              <a:rPr lang="en-US" b="1" dirty="0">
                <a:latin typeface="Montserrat" panose="00000500000000000000" pitchFamily="2" charset="0"/>
              </a:rPr>
              <a:t>AI Use Guidelines</a:t>
            </a:r>
            <a:br>
              <a:rPr lang="en-US" b="1" dirty="0">
                <a:latin typeface="Montserrat" panose="00000500000000000000" pitchFamily="2" charset="0"/>
              </a:rPr>
            </a:br>
            <a:r>
              <a:rPr lang="en-US" sz="1200" i="1" dirty="0">
                <a:latin typeface="Montserrat" panose="00000500000000000000" pitchFamily="2" charset="0"/>
              </a:rPr>
              <a:t>courtesy of OpenAI</a:t>
            </a:r>
            <a:endParaRPr lang="en-US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3535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9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91"/>
          <p:cNvSpPr/>
          <p:nvPr/>
        </p:nvSpPr>
        <p:spPr>
          <a:xfrm>
            <a:off x="0" y="4940493"/>
            <a:ext cx="12192000" cy="1924332"/>
          </a:xfrm>
          <a:custGeom>
            <a:avLst/>
            <a:gdLst/>
            <a:ahLst/>
            <a:cxnLst/>
            <a:rect l="l" t="t" r="r" b="b"/>
            <a:pathLst>
              <a:path w="12192000" h="1924333" extrusionOk="0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91"/>
          <p:cNvSpPr txBox="1">
            <a:spLocks noGrp="1"/>
          </p:cNvSpPr>
          <p:nvPr>
            <p:ph type="title"/>
          </p:nvPr>
        </p:nvSpPr>
        <p:spPr>
          <a:xfrm>
            <a:off x="1242000" y="5902657"/>
            <a:ext cx="9708000" cy="74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b" anchorCtr="0">
            <a:noAutofit/>
          </a:bodyPr>
          <a:lstStyle/>
          <a:p>
            <a:pPr algn="ctr">
              <a:spcBef>
                <a:spcPts val="0"/>
              </a:spcBef>
              <a:buSzPct val="51851"/>
            </a:pPr>
            <a:r>
              <a:rPr lang="en" sz="4800" b="1" dirty="0">
                <a:latin typeface="Montserrat" panose="00000500000000000000" pitchFamily="2" charset="0"/>
                <a:ea typeface="Arial"/>
                <a:cs typeface="Arial"/>
                <a:sym typeface="Arial"/>
              </a:rPr>
              <a:t>1. Choose a Framework</a:t>
            </a:r>
            <a:br>
              <a:rPr lang="en" sz="4800" b="1" dirty="0">
                <a:latin typeface="Montserrat" panose="00000500000000000000" pitchFamily="2" charset="0"/>
                <a:ea typeface="Arial"/>
                <a:cs typeface="Arial"/>
                <a:sym typeface="Arial"/>
              </a:rPr>
            </a:br>
            <a:r>
              <a:rPr lang="en" sz="4800" b="1" i="1" dirty="0">
                <a:solidFill>
                  <a:schemeClr val="dk1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Just Choose One</a:t>
            </a:r>
            <a:endParaRPr sz="4800" i="1" dirty="0">
              <a:latin typeface="Montserrat" panose="00000500000000000000" pitchFamily="2" charset="0"/>
            </a:endParaRPr>
          </a:p>
        </p:txBody>
      </p:sp>
      <p:pic>
        <p:nvPicPr>
          <p:cNvPr id="674" name="Google Shape;674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0033" y="78434"/>
            <a:ext cx="5349067" cy="2661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7501" y="2166400"/>
            <a:ext cx="3759964" cy="2819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66766" y="2166401"/>
            <a:ext cx="5170735" cy="2888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AEA06-A3F3-9336-3411-94626564F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419600"/>
            <a:ext cx="10908792" cy="1203960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4800" b="1" dirty="0">
                <a:latin typeface="Montserrat" panose="00000500000000000000" pitchFamily="2" charset="0"/>
                <a:sym typeface="Montserrat"/>
              </a:rPr>
              <a:t>2. Start the Conversation</a:t>
            </a:r>
            <a:endParaRPr lang="en-US" sz="4800" dirty="0">
              <a:latin typeface="Montserrat" panose="00000500000000000000" pitchFamily="2" charset="0"/>
            </a:endParaRPr>
          </a:p>
        </p:txBody>
      </p:sp>
      <p:pic>
        <p:nvPicPr>
          <p:cNvPr id="4" name="Google Shape;500;p40" descr="A group of people in a room&#10;&#10;Description automatically generated">
            <a:extLst>
              <a:ext uri="{FF2B5EF4-FFF2-40B4-BE49-F238E27FC236}">
                <a16:creationId xmlns:a16="http://schemas.microsoft.com/office/drawing/2014/main" id="{6A98402E-04CA-AE52-C6BA-8FF72076902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/>
          <a:srcRect b="31188"/>
          <a:stretch>
            <a:fillRect/>
          </a:stretch>
        </p:blipFill>
        <p:spPr>
          <a:xfrm>
            <a:off x="5" y="-11"/>
            <a:ext cx="6095995" cy="4194795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  <a:noFill/>
        </p:spPr>
      </p:pic>
      <p:pic>
        <p:nvPicPr>
          <p:cNvPr id="5" name="Google Shape;693;p93">
            <a:extLst>
              <a:ext uri="{FF2B5EF4-FFF2-40B4-BE49-F238E27FC236}">
                <a16:creationId xmlns:a16="http://schemas.microsoft.com/office/drawing/2014/main" id="{7DC23DAC-675C-1DFE-37CA-DA92DCB6A112}"/>
              </a:ext>
            </a:extLst>
          </p:cNvPr>
          <p:cNvPicPr preferRelativeResize="0"/>
          <p:nvPr/>
        </p:nvPicPr>
        <p:blipFill>
          <a:blip r:embed="rId3"/>
          <a:srcRect r="1" b="9570"/>
          <a:stretch>
            <a:fillRect/>
          </a:stretch>
        </p:blipFill>
        <p:spPr>
          <a:xfrm>
            <a:off x="6019800" y="12"/>
            <a:ext cx="6172195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  <a:solidFill>
            <a:schemeClr val="lt1"/>
          </a:solidFill>
        </p:spPr>
      </p:pic>
    </p:spTree>
    <p:extLst>
      <p:ext uri="{BB962C8B-B14F-4D97-AF65-F5344CB8AC3E}">
        <p14:creationId xmlns:p14="http://schemas.microsoft.com/office/powerpoint/2010/main" val="1882549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"/>
          <p:cNvSpPr txBox="1">
            <a:spLocks noGrp="1"/>
          </p:cNvSpPr>
          <p:nvPr>
            <p:ph type="title"/>
          </p:nvPr>
        </p:nvSpPr>
        <p:spPr>
          <a:xfrm>
            <a:off x="304801" y="183092"/>
            <a:ext cx="10760364" cy="76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5025" tIns="32500" rIns="65025" bIns="32500" rtlCol="0" anchor="ctr" anchorCtr="0">
            <a:noAutofit/>
          </a:bodyPr>
          <a:lstStyle/>
          <a:p>
            <a:pPr algn="ctr">
              <a:lnSpc>
                <a:spcPct val="100000"/>
              </a:lnSpc>
              <a:buSzPts val="3100"/>
            </a:pPr>
            <a:r>
              <a:rPr lang="en-US" sz="4000" b="1" dirty="0"/>
              <a:t>Generative Artificial Intelligence (AI)</a:t>
            </a:r>
            <a:endParaRPr sz="2000" dirty="0"/>
          </a:p>
        </p:txBody>
      </p:sp>
      <p:sp>
        <p:nvSpPr>
          <p:cNvPr id="154" name="Google Shape;154;p6"/>
          <p:cNvSpPr txBox="1">
            <a:spLocks noGrp="1"/>
          </p:cNvSpPr>
          <p:nvPr>
            <p:ph type="body" idx="1"/>
          </p:nvPr>
        </p:nvSpPr>
        <p:spPr>
          <a:xfrm>
            <a:off x="304801" y="1066802"/>
            <a:ext cx="11280743" cy="498520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5025" tIns="32500" rIns="65025" bIns="32500" rtlCol="0" anchor="t" anchorCtr="0">
            <a:normAutofit/>
          </a:bodyPr>
          <a:lstStyle/>
          <a:p>
            <a:pPr marL="457189" indent="-374641">
              <a:lnSpc>
                <a:spcPct val="100000"/>
              </a:lnSpc>
              <a:spcBef>
                <a:spcPts val="500"/>
              </a:spcBef>
              <a:buSzPts val="2300"/>
            </a:pPr>
            <a:r>
              <a:rPr lang="en-US" b="1" dirty="0"/>
              <a:t>Generative:  </a:t>
            </a:r>
            <a:r>
              <a:rPr lang="en-US" dirty="0"/>
              <a:t>creates new things</a:t>
            </a:r>
          </a:p>
          <a:p>
            <a:pPr marL="457189" indent="-374641">
              <a:lnSpc>
                <a:spcPct val="100000"/>
              </a:lnSpc>
              <a:spcBef>
                <a:spcPts val="500"/>
              </a:spcBef>
              <a:buSzPts val="2300"/>
            </a:pPr>
            <a:r>
              <a:rPr lang="en-US" b="1" dirty="0"/>
              <a:t>Predictive: </a:t>
            </a:r>
            <a:r>
              <a:rPr lang="en-US" dirty="0"/>
              <a:t>not programmed</a:t>
            </a:r>
            <a:endParaRPr b="1" dirty="0"/>
          </a:p>
        </p:txBody>
      </p:sp>
      <p:pic>
        <p:nvPicPr>
          <p:cNvPr id="2" name="Picture 2" descr="Gartner hype cycle - Wikipedia">
            <a:extLst>
              <a:ext uri="{FF2B5EF4-FFF2-40B4-BE49-F238E27FC236}">
                <a16:creationId xmlns:a16="http://schemas.microsoft.com/office/drawing/2014/main" id="{F541C376-B847-6C41-28D8-E97F73763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689" y="2453929"/>
            <a:ext cx="4890187" cy="317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2DB296-DDEE-2B48-14B7-350499AE68B2}"/>
              </a:ext>
            </a:extLst>
          </p:cNvPr>
          <p:cNvSpPr txBox="1"/>
          <p:nvPr/>
        </p:nvSpPr>
        <p:spPr>
          <a:xfrm>
            <a:off x="2865120" y="3931921"/>
            <a:ext cx="14325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" panose="00000500000000000000" pitchFamily="2" charset="0"/>
              </a:rPr>
              <a:t>November 30, 2022: ChatGPT Released to the public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A23C6A0-69FF-700D-1EE3-32E2F8EC30F5}"/>
              </a:ext>
            </a:extLst>
          </p:cNvPr>
          <p:cNvCxnSpPr/>
          <p:nvPr/>
        </p:nvCxnSpPr>
        <p:spPr>
          <a:xfrm>
            <a:off x="4033520" y="4531360"/>
            <a:ext cx="395171" cy="802640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2582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9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94"/>
          <p:cNvSpPr/>
          <p:nvPr/>
        </p:nvSpPr>
        <p:spPr>
          <a:xfrm>
            <a:off x="0" y="0"/>
            <a:ext cx="5648960" cy="6858000"/>
          </a:xfrm>
          <a:custGeom>
            <a:avLst/>
            <a:gdLst/>
            <a:ahLst/>
            <a:cxnLst/>
            <a:rect l="l" t="t" r="r" b="b"/>
            <a:pathLst>
              <a:path w="6096000" h="6858000" extrusionOk="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490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94"/>
          <p:cNvSpPr txBox="1">
            <a:spLocks noGrp="1"/>
          </p:cNvSpPr>
          <p:nvPr>
            <p:ph type="title"/>
          </p:nvPr>
        </p:nvSpPr>
        <p:spPr>
          <a:xfrm>
            <a:off x="722080" y="609600"/>
            <a:ext cx="4247605" cy="1330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spcBef>
                <a:spcPts val="0"/>
              </a:spcBef>
              <a:buSzPts val="1260"/>
            </a:pPr>
            <a:r>
              <a:rPr lang="en" sz="4267" b="1" dirty="0">
                <a:latin typeface="Montserrat"/>
                <a:ea typeface="Montserrat"/>
                <a:cs typeface="Montserrat"/>
                <a:sym typeface="Montserrat"/>
              </a:rPr>
              <a:t>3. Policy Development</a:t>
            </a:r>
            <a:endParaRPr sz="4267" dirty="0"/>
          </a:p>
        </p:txBody>
      </p:sp>
      <p:sp>
        <p:nvSpPr>
          <p:cNvPr id="701" name="Google Shape;701;p94"/>
          <p:cNvSpPr txBox="1">
            <a:spLocks noGrp="1"/>
          </p:cNvSpPr>
          <p:nvPr>
            <p:ph type="body" idx="1"/>
          </p:nvPr>
        </p:nvSpPr>
        <p:spPr>
          <a:xfrm>
            <a:off x="862365" y="2194101"/>
            <a:ext cx="34272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rmAutofit/>
          </a:bodyPr>
          <a:lstStyle/>
          <a:p>
            <a:pPr marL="609585" indent="-457189">
              <a:spcBef>
                <a:spcPts val="0"/>
              </a:spcBef>
              <a:buSzPts val="1800"/>
              <a:buChar char="●"/>
            </a:pPr>
            <a:r>
              <a:rPr lang="en" sz="2533">
                <a:solidFill>
                  <a:srgbClr val="262626"/>
                </a:solidFill>
              </a:rPr>
              <a:t>Review/update existing policies </a:t>
            </a:r>
            <a:br>
              <a:rPr lang="en" sz="2533">
                <a:solidFill>
                  <a:srgbClr val="262626"/>
                </a:solidFill>
              </a:rPr>
            </a:br>
            <a:r>
              <a:rPr lang="en" sz="2533">
                <a:solidFill>
                  <a:srgbClr val="262626"/>
                </a:solidFill>
              </a:rPr>
              <a:t>(low hanging fruit)</a:t>
            </a:r>
            <a:endParaRPr sz="2933"/>
          </a:p>
          <a:p>
            <a:pPr marL="609585" indent="-457189">
              <a:spcBef>
                <a:spcPts val="0"/>
              </a:spcBef>
              <a:buSzPts val="1800"/>
              <a:buChar char="●"/>
            </a:pPr>
            <a:r>
              <a:rPr lang="en" sz="2533">
                <a:solidFill>
                  <a:srgbClr val="262626"/>
                </a:solidFill>
              </a:rPr>
              <a:t>Create new AI-specific policies where needed</a:t>
            </a:r>
            <a:endParaRPr sz="2533">
              <a:solidFill>
                <a:srgbClr val="262626"/>
              </a:solidFill>
            </a:endParaRPr>
          </a:p>
          <a:p>
            <a:pPr marL="609585" indent="-465655">
              <a:spcBef>
                <a:spcPts val="0"/>
              </a:spcBef>
              <a:buClr>
                <a:srgbClr val="262626"/>
              </a:buClr>
              <a:buSzPts val="1900"/>
              <a:buChar char="●"/>
            </a:pPr>
            <a:r>
              <a:rPr lang="en" sz="2533">
                <a:solidFill>
                  <a:srgbClr val="262626"/>
                </a:solidFill>
              </a:rPr>
              <a:t>Don’t reinvent the wheel!</a:t>
            </a:r>
            <a:endParaRPr sz="2533">
              <a:solidFill>
                <a:srgbClr val="262626"/>
              </a:solidFill>
            </a:endParaRPr>
          </a:p>
        </p:txBody>
      </p:sp>
      <p:graphicFrame>
        <p:nvGraphicFramePr>
          <p:cNvPr id="702" name="Google Shape;702;p94"/>
          <p:cNvGraphicFramePr/>
          <p:nvPr/>
        </p:nvGraphicFramePr>
        <p:xfrm>
          <a:off x="5348433" y="235300"/>
          <a:ext cx="6118600" cy="633345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05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9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84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b="1"/>
                        <a:t>Existing Policies to Review:</a:t>
                      </a:r>
                      <a:endParaRPr sz="1700" b="1"/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b="1"/>
                        <a:t>Potential New AI Policies?</a:t>
                      </a:r>
                      <a:endParaRPr sz="1700" b="1"/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1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Data privacy &amp; confidentiality</a:t>
                      </a:r>
                      <a:endParaRPr sz="1700"/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700">
                          <a:solidFill>
                            <a:schemeClr val="dk1"/>
                          </a:solidFill>
                        </a:rPr>
                        <a:t>Data ethics and anonymization</a:t>
                      </a:r>
                      <a:endParaRPr sz="1700"/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9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Information security</a:t>
                      </a:r>
                      <a:endParaRPr sz="1700"/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700">
                          <a:solidFill>
                            <a:schemeClr val="dk1"/>
                          </a:solidFill>
                        </a:rPr>
                        <a:t>Acceptable use</a:t>
                      </a:r>
                      <a:endParaRPr sz="1700"/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21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Technology use</a:t>
                      </a:r>
                      <a:endParaRPr sz="1700"/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Meeting/transcription consent</a:t>
                      </a:r>
                      <a:endParaRPr sz="1700"/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21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HR and whistleblower</a:t>
                      </a:r>
                      <a:endParaRPr sz="1700"/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chemeClr val="dk1"/>
                          </a:solidFill>
                        </a:rPr>
                        <a:t>Misuse reporting and response</a:t>
                      </a:r>
                      <a:endParaRPr sz="1700"/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84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700" dirty="0">
                          <a:solidFill>
                            <a:schemeClr val="dk1"/>
                          </a:solidFill>
                        </a:rPr>
                        <a:t>Equity, diversity &amp; inclusion</a:t>
                      </a:r>
                      <a:endParaRPr sz="1700" dirty="0"/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700">
                          <a:solidFill>
                            <a:schemeClr val="dk1"/>
                          </a:solidFill>
                        </a:rPr>
                        <a:t>Bias/accuracy review</a:t>
                      </a:r>
                      <a:endParaRPr sz="1700"/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21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/>
                        <a:t>Communications/Social Media</a:t>
                      </a:r>
                      <a:endParaRPr sz="1700" dirty="0"/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21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/>
                        <a:t>Vendor/Third party agreements</a:t>
                      </a:r>
                      <a:endParaRPr sz="1700" dirty="0"/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79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/>
                        <a:t>IP/Copyright</a:t>
                      </a:r>
                      <a:endParaRPr sz="1700" dirty="0"/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700" dirty="0"/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9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95"/>
          <p:cNvSpPr/>
          <p:nvPr/>
        </p:nvSpPr>
        <p:spPr>
          <a:xfrm>
            <a:off x="0" y="4940492"/>
            <a:ext cx="12192000" cy="1924333"/>
          </a:xfrm>
          <a:custGeom>
            <a:avLst/>
            <a:gdLst/>
            <a:ahLst/>
            <a:cxnLst/>
            <a:rect l="l" t="t" r="r" b="b"/>
            <a:pathLst>
              <a:path w="12192000" h="1924333" extrusionOk="0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490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95"/>
          <p:cNvSpPr txBox="1">
            <a:spLocks noGrp="1"/>
          </p:cNvSpPr>
          <p:nvPr>
            <p:ph type="title"/>
          </p:nvPr>
        </p:nvSpPr>
        <p:spPr>
          <a:xfrm>
            <a:off x="1242039" y="5597441"/>
            <a:ext cx="9708000" cy="74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b" anchorCtr="0">
            <a:normAutofit fontScale="90000"/>
          </a:bodyPr>
          <a:lstStyle/>
          <a:p>
            <a:pPr algn="ctr">
              <a:spcBef>
                <a:spcPts val="0"/>
              </a:spcBef>
              <a:buSzPct val="51851"/>
            </a:pPr>
            <a:r>
              <a:rPr lang="en" sz="3600" b="1" dirty="0">
                <a:latin typeface="Arial"/>
                <a:ea typeface="Arial"/>
                <a:cs typeface="Arial"/>
                <a:sym typeface="Arial"/>
              </a:rPr>
              <a:t>4. Launch Training/Professional Development</a:t>
            </a:r>
            <a:endParaRPr dirty="0"/>
          </a:p>
        </p:txBody>
      </p:sp>
      <p:sp>
        <p:nvSpPr>
          <p:cNvPr id="710" name="Google Shape;710;p95"/>
          <p:cNvSpPr txBox="1"/>
          <p:nvPr/>
        </p:nvSpPr>
        <p:spPr>
          <a:xfrm>
            <a:off x="480433" y="323367"/>
            <a:ext cx="5677200" cy="44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800" b="1">
                <a:solidFill>
                  <a:schemeClr val="dk1"/>
                </a:solidFill>
              </a:rPr>
              <a:t>FREE:</a:t>
            </a:r>
            <a:endParaRPr sz="2800">
              <a:solidFill>
                <a:schemeClr val="dk1"/>
              </a:solidFill>
            </a:endParaRPr>
          </a:p>
          <a:p>
            <a:pPr marL="609585" indent="-482588">
              <a:buClr>
                <a:schemeClr val="dk1"/>
              </a:buClr>
              <a:buSzPts val="2100"/>
              <a:buChar char="●"/>
            </a:pPr>
            <a:r>
              <a:rPr lang="en" sz="2800">
                <a:solidFill>
                  <a:schemeClr val="dk1"/>
                </a:solidFill>
              </a:rPr>
              <a:t>Align to professional learning plan</a:t>
            </a:r>
            <a:endParaRPr sz="2800">
              <a:solidFill>
                <a:schemeClr val="dk1"/>
              </a:solidFill>
            </a:endParaRPr>
          </a:p>
          <a:p>
            <a:pPr marL="609585" indent="-482588">
              <a:buClr>
                <a:schemeClr val="dk1"/>
              </a:buClr>
              <a:buSzPts val="2100"/>
              <a:buChar char="●"/>
            </a:pPr>
            <a:r>
              <a:rPr lang="en" sz="2800">
                <a:solidFill>
                  <a:schemeClr val="dk1"/>
                </a:solidFill>
              </a:rPr>
              <a:t>Lunch and learn open conversation</a:t>
            </a:r>
            <a:endParaRPr sz="2800">
              <a:solidFill>
                <a:schemeClr val="dk1"/>
              </a:solidFill>
            </a:endParaRPr>
          </a:p>
          <a:p>
            <a:pPr marL="609585" indent="-482588">
              <a:buClr>
                <a:schemeClr val="dk1"/>
              </a:buClr>
              <a:buSzPts val="2100"/>
              <a:buChar char="●"/>
            </a:pPr>
            <a:r>
              <a:rPr lang="en" sz="2800">
                <a:solidFill>
                  <a:schemeClr val="dk1"/>
                </a:solidFill>
              </a:rPr>
              <a:t>Youtube</a:t>
            </a:r>
            <a:endParaRPr sz="2800">
              <a:solidFill>
                <a:schemeClr val="dk1"/>
              </a:solidFill>
            </a:endParaRPr>
          </a:p>
          <a:p>
            <a:pPr marL="609585" indent="-482588">
              <a:buClr>
                <a:schemeClr val="dk1"/>
              </a:buClr>
              <a:buSzPts val="2100"/>
              <a:buChar char="●"/>
            </a:pPr>
            <a:r>
              <a:rPr lang="en" sz="2800">
                <a:solidFill>
                  <a:schemeClr val="dk1"/>
                </a:solidFill>
              </a:rPr>
              <a:t>Nonprofit.courses</a:t>
            </a:r>
            <a:endParaRPr sz="2800">
              <a:solidFill>
                <a:schemeClr val="dk1"/>
              </a:solidFill>
            </a:endParaRPr>
          </a:p>
          <a:p>
            <a:pPr marL="609585" indent="-482588">
              <a:buClr>
                <a:schemeClr val="dk1"/>
              </a:buClr>
              <a:buSzPts val="2100"/>
              <a:buChar char="●"/>
            </a:pPr>
            <a:r>
              <a:rPr lang="en" sz="2800">
                <a:solidFill>
                  <a:schemeClr val="dk1"/>
                </a:solidFill>
              </a:rPr>
              <a:t>Commercial webinars</a:t>
            </a:r>
            <a:endParaRPr sz="2800">
              <a:solidFill>
                <a:schemeClr val="dk1"/>
              </a:solidFill>
            </a:endParaRPr>
          </a:p>
          <a:p>
            <a:pPr marL="609585" indent="-482588">
              <a:buClr>
                <a:schemeClr val="dk1"/>
              </a:buClr>
              <a:buSzPts val="2100"/>
              <a:buChar char="●"/>
            </a:pPr>
            <a:r>
              <a:rPr lang="en" sz="2800">
                <a:solidFill>
                  <a:schemeClr val="dk1"/>
                </a:solidFill>
              </a:rPr>
              <a:t>Newsletters 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711" name="Google Shape;711;p95"/>
          <p:cNvSpPr txBox="1"/>
          <p:nvPr/>
        </p:nvSpPr>
        <p:spPr>
          <a:xfrm>
            <a:off x="6881233" y="323367"/>
            <a:ext cx="5677200" cy="44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800" b="1" dirty="0">
                <a:solidFill>
                  <a:schemeClr val="dk1"/>
                </a:solidFill>
              </a:rPr>
              <a:t>NOT FREE:</a:t>
            </a:r>
            <a:endParaRPr sz="2800" dirty="0">
              <a:solidFill>
                <a:schemeClr val="dk1"/>
              </a:solidFill>
            </a:endParaRPr>
          </a:p>
          <a:p>
            <a:pPr marL="609585" indent="-482588">
              <a:buClr>
                <a:schemeClr val="dk1"/>
              </a:buClr>
              <a:buSzPts val="2100"/>
              <a:buChar char="●"/>
            </a:pPr>
            <a:r>
              <a:rPr lang="en" sz="2800" dirty="0">
                <a:solidFill>
                  <a:schemeClr val="dk1"/>
                </a:solidFill>
              </a:rPr>
              <a:t>Consultant(s)</a:t>
            </a:r>
            <a:endParaRPr sz="2800" dirty="0">
              <a:solidFill>
                <a:schemeClr val="dk1"/>
              </a:solidFill>
            </a:endParaRPr>
          </a:p>
          <a:p>
            <a:pPr marL="609585" indent="-482588">
              <a:buClr>
                <a:schemeClr val="dk1"/>
              </a:buClr>
              <a:buSzPts val="2100"/>
              <a:buChar char="●"/>
            </a:pPr>
            <a:r>
              <a:rPr lang="en" sz="2800" dirty="0">
                <a:solidFill>
                  <a:schemeClr val="dk1"/>
                </a:solidFill>
              </a:rPr>
              <a:t>Certifications</a:t>
            </a:r>
            <a:endParaRPr sz="2800" dirty="0">
              <a:solidFill>
                <a:schemeClr val="dk1"/>
              </a:solidFill>
            </a:endParaRPr>
          </a:p>
          <a:p>
            <a:pPr marL="609585" indent="-482588">
              <a:buClr>
                <a:schemeClr val="dk1"/>
              </a:buClr>
              <a:buSzPts val="2100"/>
              <a:buChar char="●"/>
            </a:pPr>
            <a:r>
              <a:rPr lang="en" sz="2800" dirty="0">
                <a:solidFill>
                  <a:schemeClr val="dk1"/>
                </a:solidFill>
              </a:rPr>
              <a:t>Paid courses</a:t>
            </a:r>
            <a:endParaRPr sz="2800" dirty="0">
              <a:solidFill>
                <a:schemeClr val="dk1"/>
              </a:solidFill>
            </a:endParaRPr>
          </a:p>
          <a:p>
            <a:pPr marL="609585" indent="-482588">
              <a:buClr>
                <a:schemeClr val="dk1"/>
              </a:buClr>
              <a:buSzPts val="2100"/>
              <a:buChar char="●"/>
            </a:pPr>
            <a:r>
              <a:rPr lang="en" sz="2800" dirty="0">
                <a:solidFill>
                  <a:schemeClr val="dk1"/>
                </a:solidFill>
              </a:rPr>
              <a:t>Formal coursework </a:t>
            </a:r>
            <a:endParaRPr sz="2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9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96"/>
          <p:cNvSpPr/>
          <p:nvPr/>
        </p:nvSpPr>
        <p:spPr>
          <a:xfrm>
            <a:off x="-1147" y="-3"/>
            <a:ext cx="12193149" cy="2199052"/>
          </a:xfrm>
          <a:custGeom>
            <a:avLst/>
            <a:gdLst/>
            <a:ahLst/>
            <a:cxnLst/>
            <a:rect l="l" t="t" r="r" b="b"/>
            <a:pathLst>
              <a:path w="12193149" h="3171710" extrusionOk="0">
                <a:moveTo>
                  <a:pt x="1148" y="0"/>
                </a:moveTo>
                <a:lnTo>
                  <a:pt x="12181789" y="8189"/>
                </a:lnTo>
                <a:cubicBezTo>
                  <a:pt x="12181789" y="201435"/>
                  <a:pt x="12193149" y="1213464"/>
                  <a:pt x="12193149" y="1406710"/>
                </a:cubicBezTo>
                <a:lnTo>
                  <a:pt x="12185986" y="1411160"/>
                </a:lnTo>
                <a:cubicBezTo>
                  <a:pt x="12156393" y="1404401"/>
                  <a:pt x="12176978" y="1415299"/>
                  <a:pt x="12156363" y="1424337"/>
                </a:cubicBezTo>
                <a:cubicBezTo>
                  <a:pt x="12172308" y="1438279"/>
                  <a:pt x="12127905" y="1429847"/>
                  <a:pt x="12139215" y="1450150"/>
                </a:cubicBezTo>
                <a:cubicBezTo>
                  <a:pt x="12135103" y="1451151"/>
                  <a:pt x="12130766" y="1451483"/>
                  <a:pt x="12126327" y="1451661"/>
                </a:cubicBezTo>
                <a:lnTo>
                  <a:pt x="12124007" y="1451765"/>
                </a:lnTo>
                <a:lnTo>
                  <a:pt x="12116854" y="1455579"/>
                </a:lnTo>
                <a:lnTo>
                  <a:pt x="12099497" y="1455110"/>
                </a:lnTo>
                <a:cubicBezTo>
                  <a:pt x="12095162" y="1456775"/>
                  <a:pt x="12090978" y="1459336"/>
                  <a:pt x="12087073" y="1463312"/>
                </a:cubicBezTo>
                <a:cubicBezTo>
                  <a:pt x="12078890" y="1483714"/>
                  <a:pt x="12040481" y="1480817"/>
                  <a:pt x="12031073" y="1506980"/>
                </a:cubicBezTo>
                <a:cubicBezTo>
                  <a:pt x="12026399" y="1515225"/>
                  <a:pt x="12004497" y="1532326"/>
                  <a:pt x="11995833" y="1530429"/>
                </a:cubicBezTo>
                <a:cubicBezTo>
                  <a:pt x="11990333" y="1532938"/>
                  <a:pt x="11986699" y="1539016"/>
                  <a:pt x="11979717" y="1535132"/>
                </a:cubicBezTo>
                <a:cubicBezTo>
                  <a:pt x="11970382" y="1531211"/>
                  <a:pt x="11963763" y="1554233"/>
                  <a:pt x="11959046" y="1544529"/>
                </a:cubicBezTo>
                <a:lnTo>
                  <a:pt x="11920454" y="1557854"/>
                </a:lnTo>
                <a:cubicBezTo>
                  <a:pt x="11919152" y="1564914"/>
                  <a:pt x="11912619" y="1567116"/>
                  <a:pt x="11903656" y="1569397"/>
                </a:cubicBezTo>
                <a:lnTo>
                  <a:pt x="11895048" y="1571762"/>
                </a:lnTo>
                <a:lnTo>
                  <a:pt x="11891968" y="1582700"/>
                </a:lnTo>
                <a:cubicBezTo>
                  <a:pt x="11881074" y="1573372"/>
                  <a:pt x="11884523" y="1604713"/>
                  <a:pt x="11870776" y="1604787"/>
                </a:cubicBezTo>
                <a:lnTo>
                  <a:pt x="11813376" y="1624630"/>
                </a:lnTo>
                <a:lnTo>
                  <a:pt x="11590693" y="1790748"/>
                </a:lnTo>
                <a:cubicBezTo>
                  <a:pt x="11550201" y="1817685"/>
                  <a:pt x="11542649" y="1767741"/>
                  <a:pt x="11506817" y="1860594"/>
                </a:cubicBezTo>
                <a:cubicBezTo>
                  <a:pt x="11450023" y="1916431"/>
                  <a:pt x="11337127" y="2017145"/>
                  <a:pt x="11280332" y="2050542"/>
                </a:cubicBezTo>
                <a:cubicBezTo>
                  <a:pt x="11267547" y="2058142"/>
                  <a:pt x="11229147" y="2123560"/>
                  <a:pt x="11228309" y="2103207"/>
                </a:cubicBezTo>
                <a:cubicBezTo>
                  <a:pt x="11223950" y="2105174"/>
                  <a:pt x="11220761" y="2104651"/>
                  <a:pt x="11218087" y="2102932"/>
                </a:cubicBezTo>
                <a:lnTo>
                  <a:pt x="11217184" y="2101989"/>
                </a:lnTo>
                <a:lnTo>
                  <a:pt x="11188885" y="2119354"/>
                </a:lnTo>
                <a:lnTo>
                  <a:pt x="11184501" y="2119496"/>
                </a:lnTo>
                <a:lnTo>
                  <a:pt x="11166854" y="2133583"/>
                </a:lnTo>
                <a:lnTo>
                  <a:pt x="11157311" y="2139385"/>
                </a:lnTo>
                <a:lnTo>
                  <a:pt x="11155496" y="2144068"/>
                </a:lnTo>
                <a:cubicBezTo>
                  <a:pt x="11153045" y="2147436"/>
                  <a:pt x="11148902" y="2150083"/>
                  <a:pt x="11140961" y="2151086"/>
                </a:cubicBezTo>
                <a:lnTo>
                  <a:pt x="11138961" y="2150743"/>
                </a:lnTo>
                <a:lnTo>
                  <a:pt x="11128208" y="2160803"/>
                </a:lnTo>
                <a:cubicBezTo>
                  <a:pt x="11124962" y="2164785"/>
                  <a:pt x="11122359" y="2169258"/>
                  <a:pt x="11120691" y="2174395"/>
                </a:cubicBezTo>
                <a:cubicBezTo>
                  <a:pt x="11081770" y="2197656"/>
                  <a:pt x="10952581" y="2271077"/>
                  <a:pt x="10894683" y="2300370"/>
                </a:cubicBezTo>
                <a:cubicBezTo>
                  <a:pt x="10861781" y="2315405"/>
                  <a:pt x="10817803" y="2335857"/>
                  <a:pt x="10773300" y="2350162"/>
                </a:cubicBezTo>
                <a:cubicBezTo>
                  <a:pt x="10733414" y="2394390"/>
                  <a:pt x="10677791" y="2353706"/>
                  <a:pt x="10627668" y="2386200"/>
                </a:cubicBezTo>
                <a:cubicBezTo>
                  <a:pt x="10590276" y="2369074"/>
                  <a:pt x="10613693" y="2389253"/>
                  <a:pt x="10581895" y="2395660"/>
                </a:cubicBezTo>
                <a:cubicBezTo>
                  <a:pt x="10597733" y="2418627"/>
                  <a:pt x="10540912" y="2395212"/>
                  <a:pt x="10547790" y="2425394"/>
                </a:cubicBezTo>
                <a:cubicBezTo>
                  <a:pt x="10541784" y="2425603"/>
                  <a:pt x="10535750" y="2424857"/>
                  <a:pt x="10529643" y="2423878"/>
                </a:cubicBezTo>
                <a:lnTo>
                  <a:pt x="10526446" y="2423382"/>
                </a:lnTo>
                <a:lnTo>
                  <a:pt x="10515129" y="2426508"/>
                </a:lnTo>
                <a:lnTo>
                  <a:pt x="10491735" y="2421127"/>
                </a:lnTo>
                <a:cubicBezTo>
                  <a:pt x="10485147" y="2422161"/>
                  <a:pt x="10478389" y="2424430"/>
                  <a:pt x="10471418" y="2428664"/>
                </a:cubicBezTo>
                <a:cubicBezTo>
                  <a:pt x="10451763" y="2453636"/>
                  <a:pt x="10400774" y="2439247"/>
                  <a:pt x="10377042" y="2471569"/>
                </a:cubicBezTo>
                <a:cubicBezTo>
                  <a:pt x="10367240" y="2481286"/>
                  <a:pt x="10330319" y="2498097"/>
                  <a:pt x="10319338" y="2493192"/>
                </a:cubicBezTo>
                <a:cubicBezTo>
                  <a:pt x="10310813" y="2495031"/>
                  <a:pt x="10303331" y="2502144"/>
                  <a:pt x="10295467" y="2495050"/>
                </a:cubicBezTo>
                <a:cubicBezTo>
                  <a:pt x="10284420" y="2487261"/>
                  <a:pt x="10265794" y="2516157"/>
                  <a:pt x="10263443" y="2501919"/>
                </a:cubicBezTo>
                <a:lnTo>
                  <a:pt x="10205418" y="2509120"/>
                </a:lnTo>
                <a:cubicBezTo>
                  <a:pt x="10200696" y="2518180"/>
                  <a:pt x="10190895" y="2519327"/>
                  <a:pt x="10177759" y="2519914"/>
                </a:cubicBezTo>
                <a:lnTo>
                  <a:pt x="10165070" y="2520710"/>
                </a:lnTo>
                <a:lnTo>
                  <a:pt x="10156308" y="2534458"/>
                </a:lnTo>
                <a:cubicBezTo>
                  <a:pt x="10145406" y="2519028"/>
                  <a:pt x="10136981" y="2561781"/>
                  <a:pt x="10118267" y="2558113"/>
                </a:cubicBezTo>
                <a:lnTo>
                  <a:pt x="10083317" y="2570267"/>
                </a:lnTo>
                <a:cubicBezTo>
                  <a:pt x="10075718" y="2568198"/>
                  <a:pt x="10048011" y="2569526"/>
                  <a:pt x="10040388" y="2568603"/>
                </a:cubicBezTo>
                <a:cubicBezTo>
                  <a:pt x="9999609" y="2578704"/>
                  <a:pt x="9985545" y="2579194"/>
                  <a:pt x="9961167" y="2584118"/>
                </a:cubicBezTo>
                <a:cubicBezTo>
                  <a:pt x="9920131" y="2584260"/>
                  <a:pt x="9889892" y="2581061"/>
                  <a:pt x="9848940" y="2590886"/>
                </a:cubicBezTo>
                <a:lnTo>
                  <a:pt x="9729457" y="2611093"/>
                </a:lnTo>
                <a:cubicBezTo>
                  <a:pt x="9676207" y="2601507"/>
                  <a:pt x="9631235" y="2626730"/>
                  <a:pt x="9613704" y="2639342"/>
                </a:cubicBezTo>
                <a:cubicBezTo>
                  <a:pt x="9548152" y="2653618"/>
                  <a:pt x="9410970" y="2690964"/>
                  <a:pt x="9338590" y="2696264"/>
                </a:cubicBezTo>
                <a:lnTo>
                  <a:pt x="9232518" y="2720120"/>
                </a:lnTo>
                <a:lnTo>
                  <a:pt x="9156690" y="2730199"/>
                </a:lnTo>
                <a:lnTo>
                  <a:pt x="9054601" y="2737726"/>
                </a:lnTo>
                <a:lnTo>
                  <a:pt x="9006634" y="2741011"/>
                </a:lnTo>
                <a:lnTo>
                  <a:pt x="9006349" y="2740771"/>
                </a:lnTo>
                <a:cubicBezTo>
                  <a:pt x="9004294" y="2740551"/>
                  <a:pt x="9001475" y="2740879"/>
                  <a:pt x="8997380" y="2741982"/>
                </a:cubicBezTo>
                <a:lnTo>
                  <a:pt x="8991542" y="2744043"/>
                </a:lnTo>
                <a:lnTo>
                  <a:pt x="8975485" y="2747269"/>
                </a:lnTo>
                <a:lnTo>
                  <a:pt x="8969159" y="2746569"/>
                </a:lnTo>
                <a:lnTo>
                  <a:pt x="8964196" y="2744344"/>
                </a:lnTo>
                <a:cubicBezTo>
                  <a:pt x="8955841" y="2752295"/>
                  <a:pt x="8956668" y="2761243"/>
                  <a:pt x="8930136" y="2741156"/>
                </a:cubicBezTo>
                <a:cubicBezTo>
                  <a:pt x="8899182" y="2742176"/>
                  <a:pt x="8790451" y="2756831"/>
                  <a:pt x="8753592" y="2760388"/>
                </a:cubicBezTo>
                <a:cubicBezTo>
                  <a:pt x="8720970" y="2771108"/>
                  <a:pt x="8749345" y="2757447"/>
                  <a:pt x="8708995" y="2762489"/>
                </a:cubicBezTo>
                <a:cubicBezTo>
                  <a:pt x="8672757" y="2782024"/>
                  <a:pt x="8640293" y="2765584"/>
                  <a:pt x="8597219" y="2771061"/>
                </a:cubicBezTo>
                <a:lnTo>
                  <a:pt x="8526378" y="2756219"/>
                </a:lnTo>
                <a:lnTo>
                  <a:pt x="8512131" y="2762134"/>
                </a:lnTo>
                <a:lnTo>
                  <a:pt x="8507315" y="2765135"/>
                </a:lnTo>
                <a:cubicBezTo>
                  <a:pt x="8503797" y="2766912"/>
                  <a:pt x="8501196" y="2767723"/>
                  <a:pt x="8499116" y="2767873"/>
                </a:cubicBezTo>
                <a:lnTo>
                  <a:pt x="8498742" y="2767694"/>
                </a:lnTo>
                <a:lnTo>
                  <a:pt x="8491397" y="2770744"/>
                </a:lnTo>
                <a:lnTo>
                  <a:pt x="8368330" y="2784786"/>
                </a:lnTo>
                <a:cubicBezTo>
                  <a:pt x="8363173" y="2786811"/>
                  <a:pt x="8358881" y="2786463"/>
                  <a:pt x="8354947" y="2784980"/>
                </a:cubicBezTo>
                <a:lnTo>
                  <a:pt x="8321252" y="2801558"/>
                </a:lnTo>
                <a:lnTo>
                  <a:pt x="8315581" y="2801884"/>
                </a:lnTo>
                <a:lnTo>
                  <a:pt x="8296322" y="2815779"/>
                </a:lnTo>
                <a:lnTo>
                  <a:pt x="8285424" y="2821602"/>
                </a:lnTo>
                <a:lnTo>
                  <a:pt x="8284298" y="2826045"/>
                </a:lnTo>
                <a:cubicBezTo>
                  <a:pt x="8281994" y="2829290"/>
                  <a:pt x="8277300" y="2831938"/>
                  <a:pt x="8267224" y="2833220"/>
                </a:cubicBezTo>
                <a:lnTo>
                  <a:pt x="8264525" y="2832990"/>
                </a:lnTo>
                <a:lnTo>
                  <a:pt x="8253181" y="2842833"/>
                </a:lnTo>
                <a:cubicBezTo>
                  <a:pt x="8250007" y="2846683"/>
                  <a:pt x="8247795" y="2850965"/>
                  <a:pt x="8246982" y="2855825"/>
                </a:cubicBezTo>
                <a:cubicBezTo>
                  <a:pt x="8182975" y="2852918"/>
                  <a:pt x="8148279" y="2887040"/>
                  <a:pt x="8091420" y="2901986"/>
                </a:cubicBezTo>
                <a:cubicBezTo>
                  <a:pt x="8026616" y="2925128"/>
                  <a:pt x="7968218" y="2946364"/>
                  <a:pt x="7906555" y="2943959"/>
                </a:cubicBezTo>
                <a:cubicBezTo>
                  <a:pt x="7836267" y="2958871"/>
                  <a:pt x="7782114" y="2961102"/>
                  <a:pt x="7719893" y="2969674"/>
                </a:cubicBezTo>
                <a:lnTo>
                  <a:pt x="7615495" y="2966203"/>
                </a:lnTo>
                <a:lnTo>
                  <a:pt x="7528691" y="2972031"/>
                </a:lnTo>
                <a:lnTo>
                  <a:pt x="7520719" y="2974584"/>
                </a:lnTo>
                <a:cubicBezTo>
                  <a:pt x="7515141" y="2975923"/>
                  <a:pt x="7511320" y="2976273"/>
                  <a:pt x="7508559" y="2975919"/>
                </a:cubicBezTo>
                <a:lnTo>
                  <a:pt x="7508188" y="2975592"/>
                </a:lnTo>
                <a:lnTo>
                  <a:pt x="7496943" y="2977544"/>
                </a:lnTo>
                <a:lnTo>
                  <a:pt x="7219707" y="2983651"/>
                </a:lnTo>
                <a:lnTo>
                  <a:pt x="7202249" y="2988201"/>
                </a:lnTo>
                <a:lnTo>
                  <a:pt x="7198152" y="2993559"/>
                </a:lnTo>
                <a:cubicBezTo>
                  <a:pt x="7193259" y="2997082"/>
                  <a:pt x="7185654" y="2999221"/>
                  <a:pt x="7171956" y="2998207"/>
                </a:cubicBezTo>
                <a:lnTo>
                  <a:pt x="7098136" y="3010435"/>
                </a:lnTo>
                <a:cubicBezTo>
                  <a:pt x="7062296" y="3011413"/>
                  <a:pt x="7051336" y="3012390"/>
                  <a:pt x="7019644" y="3010061"/>
                </a:cubicBezTo>
                <a:cubicBezTo>
                  <a:pt x="6938675" y="3020999"/>
                  <a:pt x="6944793" y="3045165"/>
                  <a:pt x="6905294" y="3039567"/>
                </a:cubicBezTo>
                <a:cubicBezTo>
                  <a:pt x="6873070" y="3034359"/>
                  <a:pt x="6789137" y="3053433"/>
                  <a:pt x="6709370" y="3067522"/>
                </a:cubicBezTo>
                <a:cubicBezTo>
                  <a:pt x="6650254" y="3076977"/>
                  <a:pt x="6629253" y="3091078"/>
                  <a:pt x="6550602" y="3096298"/>
                </a:cubicBezTo>
                <a:cubicBezTo>
                  <a:pt x="6473302" y="3140388"/>
                  <a:pt x="6410843" y="3116665"/>
                  <a:pt x="6318708" y="3143098"/>
                </a:cubicBezTo>
                <a:cubicBezTo>
                  <a:pt x="6298698" y="3158620"/>
                  <a:pt x="6210439" y="3141427"/>
                  <a:pt x="6169822" y="3145185"/>
                </a:cubicBezTo>
                <a:cubicBezTo>
                  <a:pt x="6129203" y="3148943"/>
                  <a:pt x="6091688" y="3162491"/>
                  <a:pt x="6074996" y="3165647"/>
                </a:cubicBezTo>
                <a:lnTo>
                  <a:pt x="6069677" y="3164110"/>
                </a:lnTo>
                <a:lnTo>
                  <a:pt x="6049786" y="3164793"/>
                </a:lnTo>
                <a:lnTo>
                  <a:pt x="6042433" y="3156444"/>
                </a:lnTo>
                <a:lnTo>
                  <a:pt x="6011238" y="3151351"/>
                </a:lnTo>
                <a:cubicBezTo>
                  <a:pt x="5999830" y="3150764"/>
                  <a:pt x="5971276" y="3151677"/>
                  <a:pt x="5958523" y="3154995"/>
                </a:cubicBezTo>
                <a:lnTo>
                  <a:pt x="5760067" y="3170687"/>
                </a:lnTo>
                <a:lnTo>
                  <a:pt x="5628108" y="3171710"/>
                </a:lnTo>
                <a:lnTo>
                  <a:pt x="5472054" y="3157690"/>
                </a:lnTo>
                <a:cubicBezTo>
                  <a:pt x="5479284" y="3144662"/>
                  <a:pt x="5440157" y="3158728"/>
                  <a:pt x="5433909" y="3146437"/>
                </a:cubicBezTo>
                <a:cubicBezTo>
                  <a:pt x="5430517" y="3136405"/>
                  <a:pt x="5392976" y="3131721"/>
                  <a:pt x="5382817" y="3128735"/>
                </a:cubicBezTo>
                <a:lnTo>
                  <a:pt x="5262912" y="3108318"/>
                </a:lnTo>
                <a:cubicBezTo>
                  <a:pt x="5252746" y="3108134"/>
                  <a:pt x="5231699" y="3099824"/>
                  <a:pt x="5224109" y="3097194"/>
                </a:cubicBezTo>
                <a:lnTo>
                  <a:pt x="5175808" y="3094204"/>
                </a:lnTo>
                <a:lnTo>
                  <a:pt x="5157702" y="3086981"/>
                </a:lnTo>
                <a:lnTo>
                  <a:pt x="5143747" y="3083581"/>
                </a:lnTo>
                <a:lnTo>
                  <a:pt x="5140744" y="3081480"/>
                </a:lnTo>
                <a:cubicBezTo>
                  <a:pt x="5135026" y="3077440"/>
                  <a:pt x="5129229" y="3073629"/>
                  <a:pt x="5122807" y="3070627"/>
                </a:cubicBezTo>
                <a:cubicBezTo>
                  <a:pt x="5109467" y="3099246"/>
                  <a:pt x="5066004" y="3049810"/>
                  <a:pt x="5066938" y="3077198"/>
                </a:cubicBezTo>
                <a:cubicBezTo>
                  <a:pt x="5029345" y="3065682"/>
                  <a:pt x="5040096" y="3094771"/>
                  <a:pt x="5012662" y="3060817"/>
                </a:cubicBezTo>
                <a:cubicBezTo>
                  <a:pt x="4938174" y="3061200"/>
                  <a:pt x="4917504" y="3074207"/>
                  <a:pt x="4841589" y="3036800"/>
                </a:cubicBezTo>
                <a:cubicBezTo>
                  <a:pt x="4807890" y="3020158"/>
                  <a:pt x="4785258" y="3009012"/>
                  <a:pt x="4763595" y="3009032"/>
                </a:cubicBezTo>
                <a:cubicBezTo>
                  <a:pt x="4742475" y="3004532"/>
                  <a:pt x="4730631" y="3001709"/>
                  <a:pt x="4724334" y="3000018"/>
                </a:cubicBezTo>
                <a:lnTo>
                  <a:pt x="4722324" y="2999269"/>
                </a:lnTo>
                <a:lnTo>
                  <a:pt x="4723259" y="2999058"/>
                </a:lnTo>
                <a:cubicBezTo>
                  <a:pt x="4722296" y="2998416"/>
                  <a:pt x="4719415" y="2997810"/>
                  <a:pt x="4718350" y="2997788"/>
                </a:cubicBezTo>
                <a:lnTo>
                  <a:pt x="4722324" y="2999269"/>
                </a:lnTo>
                <a:lnTo>
                  <a:pt x="4716674" y="3000544"/>
                </a:lnTo>
                <a:cubicBezTo>
                  <a:pt x="4681300" y="2993588"/>
                  <a:pt x="4525895" y="2992780"/>
                  <a:pt x="4516962" y="2990642"/>
                </a:cubicBezTo>
                <a:cubicBezTo>
                  <a:pt x="4458971" y="2977530"/>
                  <a:pt x="4463810" y="2976789"/>
                  <a:pt x="4429691" y="2979991"/>
                </a:cubicBezTo>
                <a:cubicBezTo>
                  <a:pt x="4424455" y="2983362"/>
                  <a:pt x="4370126" y="2977068"/>
                  <a:pt x="4364023" y="2978645"/>
                </a:cubicBezTo>
                <a:lnTo>
                  <a:pt x="4318114" y="2985260"/>
                </a:lnTo>
                <a:lnTo>
                  <a:pt x="4316258" y="2983919"/>
                </a:lnTo>
                <a:cubicBezTo>
                  <a:pt x="4307275" y="2980548"/>
                  <a:pt x="4301145" y="2980549"/>
                  <a:pt x="4296292" y="2982040"/>
                </a:cubicBezTo>
                <a:lnTo>
                  <a:pt x="4291212" y="2984957"/>
                </a:lnTo>
                <a:lnTo>
                  <a:pt x="4277290" y="2984711"/>
                </a:lnTo>
                <a:lnTo>
                  <a:pt x="4249265" y="2987035"/>
                </a:lnTo>
                <a:lnTo>
                  <a:pt x="4203199" y="2984240"/>
                </a:lnTo>
                <a:cubicBezTo>
                  <a:pt x="4203096" y="2983820"/>
                  <a:pt x="4202995" y="2983401"/>
                  <a:pt x="4202893" y="2982981"/>
                </a:cubicBezTo>
                <a:cubicBezTo>
                  <a:pt x="4201267" y="2980144"/>
                  <a:pt x="4198292" y="2978025"/>
                  <a:pt x="4192396" y="2977347"/>
                </a:cubicBezTo>
                <a:cubicBezTo>
                  <a:pt x="4205365" y="2960058"/>
                  <a:pt x="4162425" y="2961953"/>
                  <a:pt x="4143893" y="2961482"/>
                </a:cubicBezTo>
                <a:cubicBezTo>
                  <a:pt x="4125868" y="2954416"/>
                  <a:pt x="4100250" y="2940836"/>
                  <a:pt x="4084245" y="2934949"/>
                </a:cubicBezTo>
                <a:lnTo>
                  <a:pt x="4075694" y="2934114"/>
                </a:lnTo>
                <a:cubicBezTo>
                  <a:pt x="4075655" y="2934013"/>
                  <a:pt x="4075614" y="2933914"/>
                  <a:pt x="4075575" y="2933815"/>
                </a:cubicBezTo>
                <a:cubicBezTo>
                  <a:pt x="4073829" y="2933031"/>
                  <a:pt x="4071057" y="2932530"/>
                  <a:pt x="4066658" y="2932371"/>
                </a:cubicBezTo>
                <a:lnTo>
                  <a:pt x="4060102" y="2932589"/>
                </a:lnTo>
                <a:lnTo>
                  <a:pt x="4043512" y="2930968"/>
                </a:lnTo>
                <a:lnTo>
                  <a:pt x="4038145" y="2928534"/>
                </a:lnTo>
                <a:lnTo>
                  <a:pt x="4036511" y="2924867"/>
                </a:lnTo>
                <a:lnTo>
                  <a:pt x="4034926" y="2925102"/>
                </a:lnTo>
                <a:cubicBezTo>
                  <a:pt x="4022576" y="2929966"/>
                  <a:pt x="4018025" y="2938342"/>
                  <a:pt x="4005686" y="2912534"/>
                </a:cubicBezTo>
                <a:lnTo>
                  <a:pt x="3937994" y="2895077"/>
                </a:lnTo>
                <a:cubicBezTo>
                  <a:pt x="3921658" y="2902801"/>
                  <a:pt x="3909686" y="2898112"/>
                  <a:pt x="3898423" y="2889422"/>
                </a:cubicBezTo>
                <a:cubicBezTo>
                  <a:pt x="3862243" y="2889918"/>
                  <a:pt x="3830779" y="2876048"/>
                  <a:pt x="3790908" y="2869184"/>
                </a:cubicBezTo>
                <a:cubicBezTo>
                  <a:pt x="3742158" y="2854478"/>
                  <a:pt x="3726280" y="2852501"/>
                  <a:pt x="3683661" y="2845261"/>
                </a:cubicBezTo>
                <a:lnTo>
                  <a:pt x="3611183" y="2812990"/>
                </a:lnTo>
                <a:lnTo>
                  <a:pt x="3605003" y="2814352"/>
                </a:lnTo>
                <a:cubicBezTo>
                  <a:pt x="3600731" y="2814971"/>
                  <a:pt x="3597877" y="2814971"/>
                  <a:pt x="3595884" y="2814516"/>
                </a:cubicBezTo>
                <a:lnTo>
                  <a:pt x="3595649" y="2814247"/>
                </a:lnTo>
                <a:lnTo>
                  <a:pt x="3587126" y="2814937"/>
                </a:lnTo>
                <a:cubicBezTo>
                  <a:pt x="3572774" y="2816728"/>
                  <a:pt x="3550540" y="2802529"/>
                  <a:pt x="3537283" y="2805238"/>
                </a:cubicBezTo>
                <a:cubicBezTo>
                  <a:pt x="3515092" y="2800942"/>
                  <a:pt x="3489773" y="2807207"/>
                  <a:pt x="3474371" y="2801577"/>
                </a:cubicBezTo>
                <a:lnTo>
                  <a:pt x="3401876" y="2789529"/>
                </a:lnTo>
                <a:lnTo>
                  <a:pt x="3365036" y="2806481"/>
                </a:lnTo>
                <a:cubicBezTo>
                  <a:pt x="3361007" y="2808779"/>
                  <a:pt x="3355145" y="2809857"/>
                  <a:pt x="3345174" y="2808163"/>
                </a:cubicBezTo>
                <a:lnTo>
                  <a:pt x="3342846" y="2807188"/>
                </a:lnTo>
                <a:cubicBezTo>
                  <a:pt x="3337528" y="2809659"/>
                  <a:pt x="3296694" y="2810789"/>
                  <a:pt x="3263504" y="2813065"/>
                </a:cubicBezTo>
                <a:cubicBezTo>
                  <a:pt x="3210873" y="2815406"/>
                  <a:pt x="3204538" y="2823378"/>
                  <a:pt x="3143704" y="2820840"/>
                </a:cubicBezTo>
                <a:cubicBezTo>
                  <a:pt x="3083839" y="2822069"/>
                  <a:pt x="3073438" y="2828075"/>
                  <a:pt x="3031439" y="2823483"/>
                </a:cubicBezTo>
                <a:lnTo>
                  <a:pt x="2782717" y="2845304"/>
                </a:lnTo>
                <a:cubicBezTo>
                  <a:pt x="2720447" y="2872959"/>
                  <a:pt x="2718750" y="2842390"/>
                  <a:pt x="2647675" y="2855840"/>
                </a:cubicBezTo>
                <a:cubicBezTo>
                  <a:pt x="2583664" y="2795905"/>
                  <a:pt x="2609849" y="2834173"/>
                  <a:pt x="2569176" y="2829599"/>
                </a:cubicBezTo>
                <a:lnTo>
                  <a:pt x="2444403" y="2843500"/>
                </a:lnTo>
                <a:cubicBezTo>
                  <a:pt x="2412730" y="2860060"/>
                  <a:pt x="2355175" y="2829971"/>
                  <a:pt x="2316260" y="2851967"/>
                </a:cubicBezTo>
                <a:cubicBezTo>
                  <a:pt x="2277148" y="2852505"/>
                  <a:pt x="2234330" y="2848310"/>
                  <a:pt x="2209726" y="2846734"/>
                </a:cubicBezTo>
                <a:cubicBezTo>
                  <a:pt x="2172984" y="2843077"/>
                  <a:pt x="2131016" y="2834145"/>
                  <a:pt x="2095813" y="2830023"/>
                </a:cubicBezTo>
                <a:cubicBezTo>
                  <a:pt x="2078687" y="2843632"/>
                  <a:pt x="2046700" y="2821328"/>
                  <a:pt x="1998504" y="2822003"/>
                </a:cubicBezTo>
                <a:cubicBezTo>
                  <a:pt x="1979851" y="2837650"/>
                  <a:pt x="1965997" y="2822267"/>
                  <a:pt x="1929320" y="2843948"/>
                </a:cubicBezTo>
                <a:cubicBezTo>
                  <a:pt x="1927506" y="2842156"/>
                  <a:pt x="1925308" y="2840529"/>
                  <a:pt x="1922798" y="2839117"/>
                </a:cubicBezTo>
                <a:cubicBezTo>
                  <a:pt x="1908224" y="2830923"/>
                  <a:pt x="1886476" y="2831636"/>
                  <a:pt x="1874228" y="2840712"/>
                </a:cubicBezTo>
                <a:cubicBezTo>
                  <a:pt x="1844711" y="2855471"/>
                  <a:pt x="1815838" y="2863248"/>
                  <a:pt x="1787803" y="2868334"/>
                </a:cubicBezTo>
                <a:lnTo>
                  <a:pt x="1739352" y="2863283"/>
                </a:lnTo>
                <a:cubicBezTo>
                  <a:pt x="1720756" y="2859717"/>
                  <a:pt x="1697809" y="2850808"/>
                  <a:pt x="1676219" y="2846934"/>
                </a:cubicBezTo>
                <a:cubicBezTo>
                  <a:pt x="1653856" y="2845729"/>
                  <a:pt x="1629782" y="2852334"/>
                  <a:pt x="1609817" y="2840037"/>
                </a:cubicBezTo>
                <a:cubicBezTo>
                  <a:pt x="1570834" y="2828361"/>
                  <a:pt x="1525521" y="2848516"/>
                  <a:pt x="1497258" y="2814447"/>
                </a:cubicBezTo>
                <a:cubicBezTo>
                  <a:pt x="1419429" y="2799738"/>
                  <a:pt x="1265224" y="2779725"/>
                  <a:pt x="1151127" y="2765012"/>
                </a:cubicBezTo>
                <a:cubicBezTo>
                  <a:pt x="1044820" y="2755201"/>
                  <a:pt x="911490" y="2756949"/>
                  <a:pt x="859417" y="2755579"/>
                </a:cubicBezTo>
                <a:lnTo>
                  <a:pt x="838688" y="2756792"/>
                </a:lnTo>
                <a:cubicBezTo>
                  <a:pt x="829380" y="2753383"/>
                  <a:pt x="823010" y="2753358"/>
                  <a:pt x="817957" y="2754828"/>
                </a:cubicBezTo>
                <a:lnTo>
                  <a:pt x="812654" y="2757722"/>
                </a:lnTo>
                <a:lnTo>
                  <a:pt x="721195" y="2756632"/>
                </a:lnTo>
                <a:cubicBezTo>
                  <a:pt x="721095" y="2756212"/>
                  <a:pt x="720991" y="2755791"/>
                  <a:pt x="720890" y="2755370"/>
                </a:cubicBezTo>
                <a:cubicBezTo>
                  <a:pt x="719222" y="2752527"/>
                  <a:pt x="716144" y="2750395"/>
                  <a:pt x="710023" y="2749693"/>
                </a:cubicBezTo>
                <a:cubicBezTo>
                  <a:pt x="689532" y="2741604"/>
                  <a:pt x="619665" y="2714421"/>
                  <a:pt x="597940" y="2706835"/>
                </a:cubicBezTo>
                <a:cubicBezTo>
                  <a:pt x="587430" y="2706236"/>
                  <a:pt x="583862" y="2704593"/>
                  <a:pt x="579683" y="2704183"/>
                </a:cubicBezTo>
                <a:lnTo>
                  <a:pt x="572865" y="2704372"/>
                </a:lnTo>
                <a:cubicBezTo>
                  <a:pt x="550627" y="2698066"/>
                  <a:pt x="474197" y="2673651"/>
                  <a:pt x="446247" y="2666342"/>
                </a:cubicBezTo>
                <a:cubicBezTo>
                  <a:pt x="429213" y="2673994"/>
                  <a:pt x="416808" y="2669256"/>
                  <a:pt x="405163" y="2660519"/>
                </a:cubicBezTo>
                <a:cubicBezTo>
                  <a:pt x="367566" y="2660861"/>
                  <a:pt x="334968" y="2646856"/>
                  <a:pt x="293583" y="2639823"/>
                </a:cubicBezTo>
                <a:lnTo>
                  <a:pt x="119529" y="2588018"/>
                </a:lnTo>
                <a:cubicBezTo>
                  <a:pt x="73377" y="2578908"/>
                  <a:pt x="36403" y="2586550"/>
                  <a:pt x="16674" y="2585162"/>
                </a:cubicBezTo>
                <a:lnTo>
                  <a:pt x="1150" y="2579693"/>
                </a:lnTo>
                <a:cubicBezTo>
                  <a:pt x="-1438" y="2323697"/>
                  <a:pt x="1148" y="1341304"/>
                  <a:pt x="1148" y="1049184"/>
                </a:cubicBezTo>
                <a:lnTo>
                  <a:pt x="1148" y="0"/>
                </a:lnTo>
                <a:close/>
              </a:path>
            </a:pathLst>
          </a:custGeom>
          <a:solidFill>
            <a:srgbClr val="82766A">
              <a:alpha val="1490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96"/>
          <p:cNvSpPr txBox="1">
            <a:spLocks noGrp="1"/>
          </p:cNvSpPr>
          <p:nvPr>
            <p:ph type="title"/>
          </p:nvPr>
        </p:nvSpPr>
        <p:spPr>
          <a:xfrm>
            <a:off x="1137036" y="548640"/>
            <a:ext cx="9916800" cy="1188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SzPts val="1400"/>
            </a:pPr>
            <a:r>
              <a:rPr lang="en" b="1" dirty="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You CAN do it!</a:t>
            </a:r>
            <a:endParaRPr dirty="0"/>
          </a:p>
        </p:txBody>
      </p:sp>
      <p:sp>
        <p:nvSpPr>
          <p:cNvPr id="719" name="Google Shape;719;p96"/>
          <p:cNvSpPr txBox="1">
            <a:spLocks noGrp="1"/>
          </p:cNvSpPr>
          <p:nvPr>
            <p:ph type="body" idx="1"/>
          </p:nvPr>
        </p:nvSpPr>
        <p:spPr>
          <a:xfrm>
            <a:off x="1137037" y="2431766"/>
            <a:ext cx="5887879" cy="426802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 lnSpcReduction="10000"/>
          </a:bodyPr>
          <a:lstStyle/>
          <a:p>
            <a:pPr marL="152396" indent="0">
              <a:spcBef>
                <a:spcPts val="0"/>
              </a:spcBef>
              <a:buSzPts val="1800"/>
              <a:buNone/>
            </a:pPr>
            <a:r>
              <a:rPr lang="en" sz="2533" dirty="0"/>
              <a:t>What’s your biggest risk right now?</a:t>
            </a:r>
            <a:br>
              <a:rPr lang="en" sz="2533" dirty="0"/>
            </a:br>
            <a:endParaRPr sz="2533" dirty="0"/>
          </a:p>
          <a:p>
            <a:pPr marL="609585" indent="-465655">
              <a:spcBef>
                <a:spcPts val="0"/>
              </a:spcBef>
              <a:buSzPts val="1900"/>
              <a:buAutoNum type="arabicPeriod"/>
            </a:pPr>
            <a:r>
              <a:rPr lang="en" sz="2533" dirty="0"/>
              <a:t>Identify a framework (optional, but helpful)</a:t>
            </a:r>
            <a:endParaRPr sz="2533" dirty="0"/>
          </a:p>
          <a:p>
            <a:pPr marL="609585" indent="-465655">
              <a:spcBef>
                <a:spcPts val="0"/>
              </a:spcBef>
              <a:buSzPts val="1900"/>
              <a:buAutoNum type="arabicPeriod"/>
            </a:pPr>
            <a:r>
              <a:rPr lang="en" sz="2533" dirty="0"/>
              <a:t>Start the conversation</a:t>
            </a:r>
            <a:endParaRPr sz="2533" dirty="0"/>
          </a:p>
          <a:p>
            <a:pPr marL="609585" indent="-457189">
              <a:spcBef>
                <a:spcPts val="0"/>
              </a:spcBef>
              <a:buSzPts val="1800"/>
              <a:buAutoNum type="arabicPeriod"/>
            </a:pPr>
            <a:r>
              <a:rPr lang="en" sz="2533" dirty="0"/>
              <a:t>Develop/Update policies</a:t>
            </a:r>
            <a:endParaRPr sz="3333" dirty="0"/>
          </a:p>
          <a:p>
            <a:pPr marL="1219170" lvl="1" indent="-457189">
              <a:spcBef>
                <a:spcPts val="0"/>
              </a:spcBef>
              <a:buSzPts val="1800"/>
              <a:buAutoNum type="alphaLcPeriod"/>
            </a:pPr>
            <a:r>
              <a:rPr lang="en" sz="2533" dirty="0"/>
              <a:t>Review/update existing policies </a:t>
            </a:r>
            <a:br>
              <a:rPr lang="en" sz="2533" dirty="0"/>
            </a:br>
            <a:r>
              <a:rPr lang="en" sz="2533" dirty="0"/>
              <a:t>(low hanging fruit)</a:t>
            </a:r>
            <a:endParaRPr sz="2933" dirty="0"/>
          </a:p>
          <a:p>
            <a:pPr marL="1219170" lvl="1" indent="-457189">
              <a:spcBef>
                <a:spcPts val="0"/>
              </a:spcBef>
              <a:buSzPts val="1800"/>
              <a:buAutoNum type="alphaLcPeriod"/>
            </a:pPr>
            <a:r>
              <a:rPr lang="en" sz="2533" dirty="0"/>
              <a:t>Create new AI-specific policies where needed</a:t>
            </a:r>
            <a:endParaRPr sz="2933" dirty="0"/>
          </a:p>
          <a:p>
            <a:pPr marL="609585" indent="-457189">
              <a:spcBef>
                <a:spcPts val="0"/>
              </a:spcBef>
              <a:buSzPts val="1800"/>
              <a:buAutoNum type="arabicPeriod"/>
            </a:pPr>
            <a:r>
              <a:rPr lang="en" sz="2533" dirty="0"/>
              <a:t>Launch training and support</a:t>
            </a:r>
            <a:endParaRPr sz="2533" dirty="0"/>
          </a:p>
          <a:p>
            <a:pPr marL="1219170" lvl="1" indent="-465655">
              <a:spcBef>
                <a:spcPts val="0"/>
              </a:spcBef>
              <a:buSzPts val="1900"/>
              <a:buAutoNum type="alphaLcPeriod"/>
            </a:pPr>
            <a:r>
              <a:rPr lang="en" sz="2533" dirty="0"/>
              <a:t>Start small: lunch and learn with one another</a:t>
            </a:r>
            <a:endParaRPr sz="2533" dirty="0"/>
          </a:p>
        </p:txBody>
      </p:sp>
      <p:pic>
        <p:nvPicPr>
          <p:cNvPr id="2" name="Google Shape;133;p4" descr="3D cartoon character cute group of people student kids holding a trophy  celebrating champion golden trophy for winner, success and achievement,  full body person isolated on white, ai generate Stock Illustration |">
            <a:extLst>
              <a:ext uri="{FF2B5EF4-FFF2-40B4-BE49-F238E27FC236}">
                <a16:creationId xmlns:a16="http://schemas.microsoft.com/office/drawing/2014/main" id="{85F65364-B54D-CF37-E8B0-90DBC7E63E8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0661"/>
          <a:stretch/>
        </p:blipFill>
        <p:spPr>
          <a:xfrm>
            <a:off x="7512594" y="2431767"/>
            <a:ext cx="4307236" cy="368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79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4374400" cy="2262752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r>
              <a:rPr lang="en-US" b="1" dirty="0">
                <a:latin typeface="Montserrat"/>
                <a:ea typeface="Montserrat"/>
                <a:cs typeface="Montserrat"/>
                <a:sym typeface="Montserrat"/>
              </a:rPr>
              <a:t>You have Support!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7" name="Google Shape;577;p79"/>
          <p:cNvSpPr txBox="1"/>
          <p:nvPr/>
        </p:nvSpPr>
        <p:spPr>
          <a:xfrm>
            <a:off x="560521" y="2726411"/>
            <a:ext cx="3788000" cy="4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>
                <a:solidFill>
                  <a:schemeClr val="dk1"/>
                </a:solidFill>
              </a:rPr>
              <a:t>Other Useful Resources:</a:t>
            </a:r>
            <a:endParaRPr sz="2400" dirty="0">
              <a:solidFill>
                <a:schemeClr val="dk1"/>
              </a:solidFill>
            </a:endParaRPr>
          </a:p>
          <a:p>
            <a:pPr marL="609585" indent="-482588">
              <a:buClr>
                <a:schemeClr val="dk1"/>
              </a:buClr>
              <a:buSzPts val="2100"/>
              <a:buChar char="●"/>
            </a:pPr>
            <a:r>
              <a:rPr lang="en" sz="2400" dirty="0">
                <a:solidFill>
                  <a:schemeClr val="dk1"/>
                </a:solidFill>
              </a:rPr>
              <a:t>Your team</a:t>
            </a:r>
            <a:endParaRPr sz="2400" dirty="0">
              <a:solidFill>
                <a:schemeClr val="dk1"/>
              </a:solidFill>
            </a:endParaRPr>
          </a:p>
          <a:p>
            <a:pPr marL="609585" indent="-482588">
              <a:buClr>
                <a:schemeClr val="dk1"/>
              </a:buClr>
              <a:buSzPts val="2100"/>
              <a:buChar char="●"/>
            </a:pPr>
            <a:r>
              <a:rPr lang="en" sz="2400" dirty="0">
                <a:solidFill>
                  <a:schemeClr val="dk1"/>
                </a:solidFill>
              </a:rPr>
              <a:t>AI itself</a:t>
            </a:r>
            <a:endParaRPr sz="2400" dirty="0">
              <a:solidFill>
                <a:schemeClr val="dk1"/>
              </a:solidFill>
            </a:endParaRPr>
          </a:p>
          <a:p>
            <a:pPr marL="609585" indent="-482588">
              <a:buClr>
                <a:schemeClr val="dk1"/>
              </a:buClr>
              <a:buSzPts val="2100"/>
              <a:buChar char="●"/>
            </a:pPr>
            <a:r>
              <a:rPr lang="en" sz="2400" dirty="0">
                <a:solidFill>
                  <a:schemeClr val="dk1"/>
                </a:solidFill>
              </a:rPr>
              <a:t>Your board</a:t>
            </a:r>
            <a:endParaRPr sz="2400" dirty="0">
              <a:solidFill>
                <a:schemeClr val="dk1"/>
              </a:solidFill>
            </a:endParaRPr>
          </a:p>
          <a:p>
            <a:pPr marL="609585" indent="-482588">
              <a:buClr>
                <a:schemeClr val="dk1"/>
              </a:buClr>
              <a:buSzPts val="2100"/>
              <a:buChar char="●"/>
            </a:pPr>
            <a:r>
              <a:rPr lang="en" sz="2400" dirty="0">
                <a:solidFill>
                  <a:schemeClr val="dk1"/>
                </a:solidFill>
              </a:rPr>
              <a:t>Your IT folks</a:t>
            </a:r>
            <a:endParaRPr sz="2400" dirty="0">
              <a:solidFill>
                <a:schemeClr val="dk1"/>
              </a:solidFill>
            </a:endParaRPr>
          </a:p>
          <a:p>
            <a:pPr marL="609585" indent="-482588">
              <a:buClr>
                <a:schemeClr val="dk1"/>
              </a:buClr>
              <a:buSzPts val="2100"/>
              <a:buChar char="●"/>
            </a:pPr>
            <a:r>
              <a:rPr lang="en" sz="2400" dirty="0">
                <a:solidFill>
                  <a:schemeClr val="dk1"/>
                </a:solidFill>
              </a:rPr>
              <a:t>Your colleagues</a:t>
            </a:r>
            <a:endParaRPr sz="2400" dirty="0">
              <a:solidFill>
                <a:schemeClr val="dk1"/>
              </a:solidFill>
            </a:endParaRPr>
          </a:p>
          <a:p>
            <a:pPr marL="609585" indent="-482588">
              <a:buClr>
                <a:schemeClr val="dk1"/>
              </a:buClr>
              <a:buSzPts val="2100"/>
              <a:buChar char="●"/>
            </a:pPr>
            <a:r>
              <a:rPr lang="en" sz="2400" dirty="0">
                <a:solidFill>
                  <a:schemeClr val="dk1"/>
                </a:solidFill>
              </a:rPr>
              <a:t>Consultants</a:t>
            </a:r>
            <a:endParaRPr sz="2400" dirty="0">
              <a:solidFill>
                <a:schemeClr val="dk1"/>
              </a:solidFill>
            </a:endParaRPr>
          </a:p>
        </p:txBody>
      </p:sp>
      <p:pic>
        <p:nvPicPr>
          <p:cNvPr id="4098" name="Picture 2" descr="Generated image">
            <a:extLst>
              <a:ext uri="{FF2B5EF4-FFF2-40B4-BE49-F238E27FC236}">
                <a16:creationId xmlns:a16="http://schemas.microsoft.com/office/drawing/2014/main" id="{07D5250F-D7F3-51CB-3CE7-E0965A3DD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79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3930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6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7191632" cy="76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5025" tIns="32500" rIns="65025" bIns="32500" rtlCol="0" anchor="ctr" anchorCtr="0">
            <a:noAutofit/>
          </a:bodyPr>
          <a:lstStyle/>
          <a:p>
            <a:r>
              <a:rPr lang="en-US" sz="5400" b="1" dirty="0"/>
              <a:t>Feedback is a gift!</a:t>
            </a:r>
            <a:endParaRPr dirty="0"/>
          </a:p>
        </p:txBody>
      </p:sp>
      <p:sp>
        <p:nvSpPr>
          <p:cNvPr id="720" name="Google Shape;720;p67"/>
          <p:cNvSpPr txBox="1">
            <a:spLocks noGrp="1"/>
          </p:cNvSpPr>
          <p:nvPr>
            <p:ph type="body" idx="1"/>
          </p:nvPr>
        </p:nvSpPr>
        <p:spPr>
          <a:xfrm>
            <a:off x="838200" y="153098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5025" tIns="32500" rIns="65025" bIns="32500" rtlCol="0" anchor="t" anchorCtr="0">
            <a:normAutofit/>
          </a:bodyPr>
          <a:lstStyle/>
          <a:p>
            <a:pPr marL="0" indent="0">
              <a:buNone/>
            </a:pPr>
            <a:r>
              <a:rPr lang="en-US" dirty="0">
                <a:latin typeface="+mj-lt"/>
              </a:rPr>
              <a:t>How’d we do?</a:t>
            </a:r>
            <a:endParaRPr lang="en-US" sz="2400" dirty="0">
              <a:latin typeface="+mj-lt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21" name="Google Shape;721;p67"/>
          <p:cNvSpPr txBox="1"/>
          <p:nvPr/>
        </p:nvSpPr>
        <p:spPr>
          <a:xfrm>
            <a:off x="4679406" y="5653743"/>
            <a:ext cx="743680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800"/>
            </a:pPr>
            <a:r>
              <a:rPr lang="en-US" sz="3200" dirty="0"/>
              <a:t>https://forms.gle/fQjon9FzYE38z3ym8</a:t>
            </a:r>
            <a:endParaRPr sz="3200" dirty="0"/>
          </a:p>
        </p:txBody>
      </p:sp>
      <p:pic>
        <p:nvPicPr>
          <p:cNvPr id="5" name="Picture 4" descr="A qr code with a dinosaur&#10;&#10;AI-generated content may be incorrect.">
            <a:extLst>
              <a:ext uri="{FF2B5EF4-FFF2-40B4-BE49-F238E27FC236}">
                <a16:creationId xmlns:a16="http://schemas.microsoft.com/office/drawing/2014/main" id="{09992A43-7E39-24D4-E9EC-3BAE197EA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407" y="619522"/>
            <a:ext cx="4286250" cy="428625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0EE17-11FB-E093-89B3-7795DF5CC9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Resources</a:t>
            </a:r>
            <a:br>
              <a:rPr lang="en-US"/>
            </a:b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590634-B393-56E7-93E7-5B5A67B9CB2D}"/>
              </a:ext>
            </a:extLst>
          </p:cNvPr>
          <p:cNvSpPr>
            <a:spLocks noGrp="1"/>
          </p:cNvSpPr>
          <p:nvPr>
            <p:ph type="pic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BC90E-1467-1DF3-F22F-D1C138B0C1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https://linktr.ee/bonpartners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CF6981-E1E2-FB10-2EE4-E7CC291CC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057" y="657646"/>
            <a:ext cx="4895668" cy="489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42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" name="Rectangle 410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4" name="Google Shape;404;p59"/>
          <p:cNvSpPr txBox="1">
            <a:spLocks noGrp="1"/>
          </p:cNvSpPr>
          <p:nvPr>
            <p:ph type="title"/>
          </p:nvPr>
        </p:nvSpPr>
        <p:spPr>
          <a:xfrm>
            <a:off x="6392583" y="501651"/>
            <a:ext cx="4414848" cy="1716255"/>
          </a:xfrm>
          <a:prstGeom prst="rect">
            <a:avLst/>
          </a:prstGeom>
        </p:spPr>
        <p:txBody>
          <a:bodyPr spcFirstLastPara="1" vert="horz" lIns="91433" tIns="45700" rIns="91433" bIns="457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sz="5600" b="1">
                <a:latin typeface="Montserrat"/>
                <a:ea typeface="Montserrat"/>
                <a:cs typeface="Montserrat"/>
                <a:sym typeface="Montserrat"/>
              </a:rPr>
              <a:t>What’s Going On?</a:t>
            </a:r>
          </a:p>
        </p:txBody>
      </p:sp>
      <p:sp>
        <p:nvSpPr>
          <p:cNvPr id="413" name="Rectangle 412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6" name="Google Shape;406;p59"/>
          <p:cNvPicPr preferRelativeResize="0"/>
          <p:nvPr/>
        </p:nvPicPr>
        <p:blipFill>
          <a:blip r:embed="rId3"/>
          <a:srcRect t="2984" r="2" b="17006"/>
          <a:stretch>
            <a:fillRect/>
          </a:stretch>
        </p:blipFill>
        <p:spPr>
          <a:xfrm>
            <a:off x="279143" y="299509"/>
            <a:ext cx="5221625" cy="6258983"/>
          </a:xfrm>
          <a:prstGeom prst="rect">
            <a:avLst/>
          </a:prstGeom>
          <a:noFill/>
        </p:spPr>
      </p:pic>
      <p:sp>
        <p:nvSpPr>
          <p:cNvPr id="405" name="Google Shape;405;p59"/>
          <p:cNvSpPr txBox="1">
            <a:spLocks noGrp="1"/>
          </p:cNvSpPr>
          <p:nvPr>
            <p:ph type="body" idx="1"/>
          </p:nvPr>
        </p:nvSpPr>
        <p:spPr>
          <a:xfrm>
            <a:off x="6392583" y="2645922"/>
            <a:ext cx="4434721" cy="3710427"/>
          </a:xfrm>
          <a:prstGeom prst="rect">
            <a:avLst/>
          </a:prstGeom>
        </p:spPr>
        <p:txBody>
          <a:bodyPr spcFirstLastPara="1" vert="horz" lIns="91433" tIns="45700" rIns="91433" bIns="45700" rtlCol="0" anchor="t" anchorCtr="0">
            <a:normAutofit/>
          </a:bodyPr>
          <a:lstStyle/>
          <a:p>
            <a:pPr marL="0" indent="0">
              <a:spcBef>
                <a:spcPts val="1867"/>
              </a:spcBef>
              <a:buClr>
                <a:schemeClr val="dk1"/>
              </a:buClr>
              <a:buSzPts val="1100"/>
              <a:buNone/>
            </a:pPr>
            <a:r>
              <a:rPr lang="it-IT" sz="1400" b="1">
                <a:solidFill>
                  <a:schemeClr val="tx1">
                    <a:alpha val="80000"/>
                  </a:schemeClr>
                </a:solidFill>
              </a:rPr>
              <a:t>📊 AI Adoption in Nonprofits</a:t>
            </a:r>
          </a:p>
          <a:p>
            <a:pPr marL="609585" indent="-397923">
              <a:spcBef>
                <a:spcPts val="1600"/>
              </a:spcBef>
              <a:buSzPts val="1100"/>
              <a:buChar char="●"/>
            </a:pPr>
            <a:r>
              <a:rPr lang="en" sz="1400" b="1">
                <a:solidFill>
                  <a:schemeClr val="tx1">
                    <a:alpha val="80000"/>
                  </a:schemeClr>
                </a:solidFill>
              </a:rPr>
              <a:t>Widespread Usage</a:t>
            </a:r>
            <a:r>
              <a:rPr lang="en" sz="1400">
                <a:solidFill>
                  <a:schemeClr val="tx1">
                    <a:alpha val="80000"/>
                  </a:schemeClr>
                </a:solidFill>
              </a:rPr>
              <a:t>: Over 80% of nonprofits report using AI tools in some capacity, primarily for tasks like content creation, grant writing, and internal productivity enhancements.</a:t>
            </a:r>
            <a:r>
              <a:rPr lang="en" sz="1400">
                <a:solidFill>
                  <a:schemeClr val="tx1">
                    <a:alpha val="80000"/>
                  </a:schemeClr>
                </a:solidFill>
                <a:uFill>
                  <a:noFill/>
                </a:uFill>
                <a:hlinkClick r:id="rId4"/>
              </a:rPr>
              <a:t> </a:t>
            </a:r>
            <a:r>
              <a:rPr lang="en-US" sz="1400" u="sng">
                <a:solidFill>
                  <a:schemeClr val="tx1">
                    <a:alpha val="80000"/>
                  </a:schemeClr>
                </a:solidFill>
                <a:hlinkClick r:id="rId4"/>
              </a:rPr>
              <a:t>Non Profit News | Nonprofit Quarterly</a:t>
            </a:r>
            <a:br>
              <a:rPr lang="en-US" sz="1400" u="sng">
                <a:solidFill>
                  <a:schemeClr val="tx1">
                    <a:alpha val="80000"/>
                  </a:schemeClr>
                </a:solidFill>
                <a:hlinkClick r:id="rId4"/>
              </a:rPr>
            </a:br>
            <a:endParaRPr lang="en-US" sz="1400" u="sng">
              <a:solidFill>
                <a:schemeClr val="tx1">
                  <a:alpha val="80000"/>
                </a:schemeClr>
              </a:solidFill>
            </a:endParaRPr>
          </a:p>
          <a:p>
            <a:pPr marL="609585" indent="-397923">
              <a:spcBef>
                <a:spcPts val="0"/>
              </a:spcBef>
              <a:buSzPts val="1100"/>
              <a:buChar char="●"/>
            </a:pPr>
            <a:r>
              <a:rPr lang="en" sz="1400" b="1">
                <a:solidFill>
                  <a:schemeClr val="tx1">
                    <a:alpha val="80000"/>
                  </a:schemeClr>
                </a:solidFill>
              </a:rPr>
              <a:t>Informal Implementation</a:t>
            </a:r>
            <a:r>
              <a:rPr lang="en" sz="1400">
                <a:solidFill>
                  <a:schemeClr val="tx1">
                    <a:alpha val="80000"/>
                  </a:schemeClr>
                </a:solidFill>
              </a:rPr>
              <a:t>: A substantial 82% of organizations utilize AI informally, often without structured integration into team processes.</a:t>
            </a:r>
            <a:r>
              <a:rPr lang="en" sz="1400">
                <a:solidFill>
                  <a:schemeClr val="tx1">
                    <a:alpha val="80000"/>
                  </a:schemeClr>
                </a:solidFill>
                <a:uFill>
                  <a:noFill/>
                </a:uFill>
                <a:hlinkClick r:id="rId5"/>
              </a:rPr>
              <a:t> </a:t>
            </a:r>
            <a:r>
              <a:rPr lang="en-US" sz="1400" u="sng">
                <a:solidFill>
                  <a:schemeClr val="tx1">
                    <a:alpha val="80000"/>
                  </a:schemeClr>
                </a:solidFill>
                <a:hlinkClick r:id="rId5"/>
              </a:rPr>
              <a:t>Bloomerang</a:t>
            </a:r>
            <a:br>
              <a:rPr lang="en-US" sz="1400" u="sng">
                <a:solidFill>
                  <a:schemeClr val="tx1">
                    <a:alpha val="80000"/>
                  </a:schemeClr>
                </a:solidFill>
                <a:hlinkClick r:id="rId5"/>
              </a:rPr>
            </a:br>
            <a:endParaRPr lang="en-US" sz="1400" u="sng">
              <a:solidFill>
                <a:schemeClr val="tx1">
                  <a:alpha val="80000"/>
                </a:schemeClr>
              </a:solidFill>
            </a:endParaRPr>
          </a:p>
          <a:p>
            <a:pPr marL="609585" indent="-397923">
              <a:spcBef>
                <a:spcPts val="0"/>
              </a:spcBef>
              <a:buSzPts val="1100"/>
              <a:buChar char="●"/>
            </a:pPr>
            <a:r>
              <a:rPr lang="en" sz="1400" b="1">
                <a:solidFill>
                  <a:schemeClr val="tx1">
                    <a:alpha val="80000"/>
                  </a:schemeClr>
                </a:solidFill>
              </a:rPr>
              <a:t>Limited Staff Training</a:t>
            </a:r>
            <a:r>
              <a:rPr lang="en" sz="1400">
                <a:solidFill>
                  <a:schemeClr val="tx1">
                    <a:alpha val="80000"/>
                  </a:schemeClr>
                </a:solidFill>
              </a:rPr>
              <a:t>: Approximately 40% of nonprofits indicate that no one in their organization has received education or training in AI.</a:t>
            </a:r>
            <a:r>
              <a:rPr lang="en" sz="1400">
                <a:solidFill>
                  <a:schemeClr val="tx1">
                    <a:alpha val="80000"/>
                  </a:schemeClr>
                </a:solidFill>
                <a:uFill>
                  <a:noFill/>
                </a:uFill>
                <a:hlinkClick r:id="rId6"/>
              </a:rPr>
              <a:t> </a:t>
            </a:r>
            <a:r>
              <a:rPr lang="en-US" sz="1400" u="sng">
                <a:solidFill>
                  <a:schemeClr val="tx1">
                    <a:alpha val="80000"/>
                  </a:schemeClr>
                </a:solidFill>
                <a:hlinkClick r:id="rId6"/>
              </a:rPr>
              <a:t>Nonprofit Tech for Good</a:t>
            </a:r>
            <a:endParaRPr lang="en-US" sz="1400" u="sng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endParaRPr lang="en-US" sz="140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415" name="Straight Connector 41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5" name="Rectangle 424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8" name="Google Shape;418;p61"/>
          <p:cNvSpPr txBox="1"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  <a:prstGeom prst="rect">
            <a:avLst/>
          </a:prstGeom>
        </p:spPr>
        <p:txBody>
          <a:bodyPr spcFirstLastPara="1" vert="horz" lIns="91433" tIns="45700" rIns="91433" bIns="457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sz="5600" b="1">
                <a:latin typeface="Montserrat"/>
                <a:ea typeface="Montserrat"/>
                <a:cs typeface="Montserrat"/>
                <a:sym typeface="Montserrat"/>
              </a:rPr>
              <a:t>AND . . . </a:t>
            </a:r>
          </a:p>
        </p:txBody>
      </p:sp>
      <p:sp>
        <p:nvSpPr>
          <p:cNvPr id="427" name="Oval 426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9" name="Group 428">
            <a:extLst>
              <a:ext uri="{FF2B5EF4-FFF2-40B4-BE49-F238E27FC236}">
                <a16:creationId xmlns:a16="http://schemas.microsoft.com/office/drawing/2014/main" id="{5614C7C0-FA1D-4105-8345-1DF76F987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2753" y="703679"/>
            <a:ext cx="753718" cy="1016562"/>
            <a:chOff x="422753" y="703679"/>
            <a:chExt cx="753718" cy="1016562"/>
          </a:xfrm>
        </p:grpSpPr>
        <p:sp>
          <p:nvSpPr>
            <p:cNvPr id="430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956" y="703679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1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2753" y="1562696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1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20" name="Google Shape;420;p6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217770" y="2337087"/>
            <a:ext cx="3952579" cy="2176319"/>
          </a:xfrm>
          <a:prstGeom prst="rect">
            <a:avLst/>
          </a:prstGeom>
          <a:noFill/>
        </p:spPr>
      </p:pic>
      <p:sp>
        <p:nvSpPr>
          <p:cNvPr id="419" name="Google Shape;419;p61"/>
          <p:cNvSpPr txBox="1">
            <a:spLocks noGrp="1"/>
          </p:cNvSpPr>
          <p:nvPr>
            <p:ph type="body" idx="1"/>
          </p:nvPr>
        </p:nvSpPr>
        <p:spPr>
          <a:xfrm>
            <a:off x="6695359" y="2990818"/>
            <a:ext cx="4158031" cy="2913872"/>
          </a:xfrm>
          <a:prstGeom prst="rect">
            <a:avLst/>
          </a:prstGeom>
        </p:spPr>
        <p:txBody>
          <a:bodyPr spcFirstLastPara="1" vert="horz" lIns="91433" tIns="45700" rIns="91433" bIns="45700" rtlCol="0" anchor="t" anchorCtr="0">
            <a:normAutofit/>
          </a:bodyPr>
          <a:lstStyle/>
          <a:p>
            <a:pPr marL="0" indent="0">
              <a:spcBef>
                <a:spcPts val="1867"/>
              </a:spcBef>
              <a:buClr>
                <a:schemeClr val="dk1"/>
              </a:buClr>
              <a:buSzPts val="1100"/>
              <a:buNone/>
            </a:pPr>
            <a:r>
              <a:rPr lang="en-US" sz="1100" b="1">
                <a:solidFill>
                  <a:schemeClr val="tx1">
                    <a:alpha val="80000"/>
                  </a:schemeClr>
                </a:solidFill>
              </a:rPr>
              <a:t>⚠️ We Lack AI Policies </a:t>
            </a:r>
          </a:p>
          <a:p>
            <a:pPr marL="609585" indent="-397923">
              <a:spcBef>
                <a:spcPts val="1600"/>
              </a:spcBef>
              <a:buSzPts val="1100"/>
              <a:buChar char="●"/>
            </a:pPr>
            <a:r>
              <a:rPr lang="en-US" sz="1100" b="1">
                <a:solidFill>
                  <a:schemeClr val="tx1">
                    <a:alpha val="80000"/>
                  </a:schemeClr>
                </a:solidFill>
              </a:rPr>
              <a:t>Policy Deficiency</a:t>
            </a:r>
            <a:r>
              <a:rPr lang="en-US" sz="1100">
                <a:solidFill>
                  <a:schemeClr val="tx1">
                    <a:alpha val="80000"/>
                  </a:schemeClr>
                </a:solidFill>
              </a:rPr>
              <a:t>: A significant 80% of nonprofits do not have an AI policy in place, leaving them vulnerable to issues related to data privacy, security, and ethical considerations. </a:t>
            </a:r>
            <a:r>
              <a:rPr lang="en-US" sz="1100" u="sng">
                <a:solidFill>
                  <a:schemeClr val="tx1">
                    <a:alpha val="80000"/>
                  </a:schemeClr>
                </a:solidFill>
                <a:hlinkClick r:id="rId4"/>
              </a:rPr>
              <a:t>TechSoup 2025 Survey</a:t>
            </a:r>
            <a:br>
              <a:rPr lang="en-US" sz="1100">
                <a:solidFill>
                  <a:schemeClr val="tx1">
                    <a:alpha val="80000"/>
                  </a:schemeClr>
                </a:solidFill>
              </a:rPr>
            </a:br>
            <a:endParaRPr lang="en-US" sz="1100">
              <a:solidFill>
                <a:schemeClr val="tx1">
                  <a:alpha val="80000"/>
                </a:schemeClr>
              </a:solidFill>
            </a:endParaRPr>
          </a:p>
          <a:p>
            <a:pPr marL="609585" indent="-397923">
              <a:spcBef>
                <a:spcPts val="0"/>
              </a:spcBef>
              <a:buSzPts val="1100"/>
              <a:buChar char="●"/>
            </a:pPr>
            <a:r>
              <a:rPr lang="en-US" sz="1100" b="1">
                <a:solidFill>
                  <a:schemeClr val="tx1">
                    <a:alpha val="80000"/>
                  </a:schemeClr>
                </a:solidFill>
              </a:rPr>
              <a:t>Foundations Lagging</a:t>
            </a:r>
            <a:r>
              <a:rPr lang="en-US" sz="1100">
                <a:solidFill>
                  <a:schemeClr val="tx1">
                    <a:alpha val="80000"/>
                  </a:schemeClr>
                </a:solidFill>
              </a:rPr>
              <a:t>: Among philanthropic foundations, only 30% have established an AI policy, and a mere 4% report enterprise-wide AI adoption.</a:t>
            </a:r>
            <a:r>
              <a:rPr lang="en-US" sz="1100">
                <a:solidFill>
                  <a:schemeClr val="tx1">
                    <a:alpha val="80000"/>
                  </a:schemeClr>
                </a:solidFill>
                <a:uFill>
                  <a:noFill/>
                </a:uFill>
                <a:hlinkClick r:id="rId5"/>
              </a:rPr>
              <a:t> </a:t>
            </a:r>
            <a:r>
              <a:rPr lang="en-US" sz="1100" u="sng">
                <a:solidFill>
                  <a:schemeClr val="tx1">
                    <a:alpha val="80000"/>
                  </a:schemeClr>
                </a:solidFill>
                <a:hlinkClick r:id="rId5"/>
              </a:rPr>
              <a:t>Technology Association of Grantmakers</a:t>
            </a:r>
            <a:br>
              <a:rPr lang="en-US" sz="1100" u="sng">
                <a:solidFill>
                  <a:schemeClr val="tx1">
                    <a:alpha val="80000"/>
                  </a:schemeClr>
                </a:solidFill>
                <a:hlinkClick r:id="rId5"/>
              </a:rPr>
            </a:br>
            <a:endParaRPr lang="en-US" sz="1100" u="sng">
              <a:solidFill>
                <a:schemeClr val="tx1">
                  <a:alpha val="80000"/>
                </a:schemeClr>
              </a:solidFill>
            </a:endParaRPr>
          </a:p>
          <a:p>
            <a:pPr marL="609585" indent="-397923">
              <a:spcBef>
                <a:spcPts val="0"/>
              </a:spcBef>
              <a:buSzPts val="1100"/>
              <a:buChar char="●"/>
            </a:pPr>
            <a:r>
              <a:rPr lang="en-US" sz="1100" b="1">
                <a:solidFill>
                  <a:schemeClr val="tx1">
                    <a:alpha val="80000"/>
                  </a:schemeClr>
                </a:solidFill>
              </a:rPr>
              <a:t>Unpreparedness</a:t>
            </a:r>
            <a:r>
              <a:rPr lang="en-US" sz="1100">
                <a:solidFill>
                  <a:schemeClr val="tx1">
                    <a:alpha val="80000"/>
                  </a:schemeClr>
                </a:solidFill>
              </a:rPr>
              <a:t>: A staggering 92% of nonprofits feel unprepared for AI integration, citing inadequate infrastructure and a lack of clear policies.</a:t>
            </a:r>
            <a:r>
              <a:rPr lang="en-US" sz="1100">
                <a:solidFill>
                  <a:schemeClr val="tx1">
                    <a:alpha val="80000"/>
                  </a:schemeClr>
                </a:solidFill>
                <a:uFill>
                  <a:noFill/>
                </a:uFill>
                <a:hlinkClick r:id="rId6"/>
              </a:rPr>
              <a:t> </a:t>
            </a:r>
            <a:r>
              <a:rPr lang="en-US" sz="1100" u="sng">
                <a:solidFill>
                  <a:schemeClr val="tx1">
                    <a:alpha val="80000"/>
                  </a:schemeClr>
                </a:solidFill>
                <a:hlinkClick r:id="rId6"/>
              </a:rPr>
              <a:t>Non Profit News | Nonprofit Quarterly+1Bloomerang+1</a:t>
            </a:r>
            <a:endParaRPr lang="en-US" sz="110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433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435" name="Straight Connector 43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2" name="Rectangle 431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5" name="Google Shape;425;p62"/>
          <p:cNvSpPr txBox="1">
            <a:spLocks noGrp="1"/>
          </p:cNvSpPr>
          <p:nvPr>
            <p:ph type="title"/>
          </p:nvPr>
        </p:nvSpPr>
        <p:spPr>
          <a:xfrm>
            <a:off x="6392583" y="501651"/>
            <a:ext cx="4414848" cy="1716255"/>
          </a:xfrm>
          <a:prstGeom prst="rect">
            <a:avLst/>
          </a:prstGeom>
        </p:spPr>
        <p:txBody>
          <a:bodyPr spcFirstLastPara="1" vert="horz" lIns="91433" tIns="45700" rIns="91433" bIns="457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sz="5600" b="1">
                <a:latin typeface="Montserrat"/>
                <a:ea typeface="Montserrat"/>
                <a:cs typeface="Montserrat"/>
                <a:sym typeface="Montserrat"/>
              </a:rPr>
              <a:t>So what?</a:t>
            </a:r>
          </a:p>
        </p:txBody>
      </p:sp>
      <p:sp>
        <p:nvSpPr>
          <p:cNvPr id="434" name="Rectangle 433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7" name="Google Shape;427;p62"/>
          <p:cNvPicPr preferRelativeResize="0"/>
          <p:nvPr/>
        </p:nvPicPr>
        <p:blipFill>
          <a:blip r:embed="rId3"/>
          <a:srcRect r="2" b="19991"/>
          <a:stretch>
            <a:fillRect/>
          </a:stretch>
        </p:blipFill>
        <p:spPr>
          <a:xfrm>
            <a:off x="279143" y="299509"/>
            <a:ext cx="5221625" cy="6258983"/>
          </a:xfrm>
          <a:prstGeom prst="rect">
            <a:avLst/>
          </a:prstGeom>
          <a:noFill/>
        </p:spPr>
      </p:pic>
      <p:sp>
        <p:nvSpPr>
          <p:cNvPr id="426" name="Google Shape;426;p62"/>
          <p:cNvSpPr txBox="1">
            <a:spLocks noGrp="1"/>
          </p:cNvSpPr>
          <p:nvPr>
            <p:ph type="body" idx="1"/>
          </p:nvPr>
        </p:nvSpPr>
        <p:spPr>
          <a:xfrm>
            <a:off x="6392583" y="2645922"/>
            <a:ext cx="4434721" cy="3710427"/>
          </a:xfrm>
          <a:prstGeom prst="rect">
            <a:avLst/>
          </a:prstGeom>
        </p:spPr>
        <p:txBody>
          <a:bodyPr spcFirstLastPara="1" vert="horz" lIns="91433" tIns="45700" rIns="91433" bIns="45700" rtlCol="0" anchor="t" anchorCtr="0">
            <a:normAutofit/>
          </a:bodyPr>
          <a:lstStyle/>
          <a:p>
            <a:pPr marL="0" indent="0">
              <a:spcBef>
                <a:spcPts val="1067"/>
              </a:spcBef>
              <a:buNone/>
            </a:pP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Your client, organizational and donor data may be used improperly.</a:t>
            </a:r>
          </a:p>
          <a:p>
            <a:pPr marL="0" indent="0">
              <a:spcBef>
                <a:spcPts val="1067"/>
              </a:spcBef>
              <a:buNone/>
            </a:pP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Your team isn’t sure what is permitted/isn’t permitted.</a:t>
            </a:r>
          </a:p>
          <a:p>
            <a:pPr marL="0" indent="0">
              <a:spcBef>
                <a:spcPts val="1067"/>
              </a:spcBef>
              <a:buNone/>
            </a:pPr>
            <a:endParaRPr lang="en-US" sz="200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436" name="Straight Connector 435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447;p33" descr="Premium Photo | Conversation Between Two People Generative AI">
            <a:extLst>
              <a:ext uri="{FF2B5EF4-FFF2-40B4-BE49-F238E27FC236}">
                <a16:creationId xmlns:a16="http://schemas.microsoft.com/office/drawing/2014/main" id="{860FD749-5F71-A630-EB33-BB2471FE0E0E}"/>
              </a:ext>
            </a:extLst>
          </p:cNvPr>
          <p:cNvPicPr preferRelativeResize="0"/>
          <p:nvPr/>
        </p:nvPicPr>
        <p:blipFill rotWithShape="1">
          <a:blip r:embed="rId2"/>
          <a:srcRect r="6237"/>
          <a:stretch>
            <a:fillRect/>
          </a:stretch>
        </p:blipFill>
        <p:spPr>
          <a:xfrm>
            <a:off x="2522358" y="10"/>
            <a:ext cx="9669642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AA59EE-F073-C82F-8A35-5F9A28038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b="1"/>
              <a:t>Turn and Chat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A09E98-0CA9-AFE1-8CC1-A28B136D2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229" y="4629234"/>
            <a:ext cx="397338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500">
                <a:solidFill>
                  <a:schemeClr val="tx1"/>
                </a:solidFill>
              </a:rPr>
              <a:t>How is AI being used in your organization today?</a:t>
            </a:r>
          </a:p>
          <a:p>
            <a:r>
              <a:rPr lang="en-US" sz="1500">
                <a:solidFill>
                  <a:schemeClr val="tx1"/>
                </a:solidFill>
              </a:rPr>
              <a:t>Do you have an acceptable use policy/clear guidelines for all staff?</a:t>
            </a:r>
          </a:p>
          <a:p>
            <a:r>
              <a:rPr lang="en-US" sz="1500">
                <a:solidFill>
                  <a:schemeClr val="tx1"/>
                </a:solidFill>
              </a:rPr>
              <a:t>What’s the “vibe” around AI in your work?</a:t>
            </a:r>
          </a:p>
        </p:txBody>
      </p:sp>
    </p:spTree>
    <p:extLst>
      <p:ext uri="{BB962C8B-B14F-4D97-AF65-F5344CB8AC3E}">
        <p14:creationId xmlns:p14="http://schemas.microsoft.com/office/powerpoint/2010/main" val="3360889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31956-EF25-900C-D57F-D0B128491B35}"/>
              </a:ext>
            </a:extLst>
          </p:cNvPr>
          <p:cNvSpPr txBox="1">
            <a:spLocks/>
          </p:cNvSpPr>
          <p:nvPr/>
        </p:nvSpPr>
        <p:spPr>
          <a:xfrm>
            <a:off x="6513788" y="365125"/>
            <a:ext cx="4840010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dirty="0"/>
              <a:t>One Framework for thinking about AI: </a:t>
            </a:r>
            <a:br>
              <a:rPr lang="en-US" sz="4000" dirty="0"/>
            </a:br>
            <a:r>
              <a:rPr lang="en-US" sz="4000" dirty="0"/>
              <a:t>Your Eager Intern</a:t>
            </a:r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3AE2D9F7-1802-9797-AC64-9CF430FBF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5" b="17965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BF484B4F-1F17-6776-2F3E-46425B29C950}"/>
              </a:ext>
            </a:extLst>
          </p:cNvPr>
          <p:cNvSpPr txBox="1">
            <a:spLocks/>
          </p:cNvSpPr>
          <p:nvPr/>
        </p:nvSpPr>
        <p:spPr>
          <a:xfrm>
            <a:off x="6513788" y="2333297"/>
            <a:ext cx="5330882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sz="2000" dirty="0"/>
              <a:t>Knows some stuff . . .</a:t>
            </a:r>
            <a:br>
              <a:rPr lang="en-US" sz="2000" dirty="0"/>
            </a:br>
            <a:r>
              <a:rPr lang="en-US" sz="2000" dirty="0"/>
              <a:t>	but not everything</a:t>
            </a:r>
          </a:p>
          <a:p>
            <a:pPr marL="0"/>
            <a:r>
              <a:rPr lang="en-US" sz="2000" dirty="0"/>
              <a:t>Work products are good. . . </a:t>
            </a:r>
            <a:br>
              <a:rPr lang="en-US" sz="2000" dirty="0"/>
            </a:br>
            <a:r>
              <a:rPr lang="en-US" sz="2000" dirty="0"/>
              <a:t>	but not ready for prime time</a:t>
            </a:r>
          </a:p>
          <a:p>
            <a:pPr marL="0"/>
            <a:r>
              <a:rPr lang="en-US" sz="2000" dirty="0"/>
              <a:t>Is eager to help . . .</a:t>
            </a:r>
            <a:br>
              <a:rPr lang="en-US" sz="2000" dirty="0"/>
            </a:br>
            <a:r>
              <a:rPr lang="en-US" sz="2000" dirty="0"/>
              <a:t>	but makes mistakes</a:t>
            </a:r>
          </a:p>
          <a:p>
            <a:pPr marL="0"/>
            <a:r>
              <a:rPr lang="en-US" sz="2000" dirty="0"/>
              <a:t>Can be assigned basic/repetitive tasks. . .</a:t>
            </a:r>
            <a:br>
              <a:rPr lang="en-US" sz="2000" dirty="0"/>
            </a:br>
            <a:r>
              <a:rPr lang="en-US" sz="2000" dirty="0"/>
              <a:t>	but the work needs to be checked</a:t>
            </a:r>
          </a:p>
        </p:txBody>
      </p:sp>
    </p:spTree>
    <p:extLst>
      <p:ext uri="{BB962C8B-B14F-4D97-AF65-F5344CB8AC3E}">
        <p14:creationId xmlns:p14="http://schemas.microsoft.com/office/powerpoint/2010/main" val="1510524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A3275E536C5146AE99AAA4D3DD6EBC" ma:contentTypeVersion="19" ma:contentTypeDescription="Create a new document." ma:contentTypeScope="" ma:versionID="608f55c90efc3ef04034654d59856305">
  <xsd:schema xmlns:xsd="http://www.w3.org/2001/XMLSchema" xmlns:xs="http://www.w3.org/2001/XMLSchema" xmlns:p="http://schemas.microsoft.com/office/2006/metadata/properties" xmlns:ns2="bf893347-ae72-49be-9d8e-13ed43d3c65b" xmlns:ns3="19100cb7-6f14-4652-9419-0d1049bbe1ac" targetNamespace="http://schemas.microsoft.com/office/2006/metadata/properties" ma:root="true" ma:fieldsID="68282d7080e888c934e72db00206adce" ns2:_="" ns3:_="">
    <xsd:import namespace="bf893347-ae72-49be-9d8e-13ed43d3c65b"/>
    <xsd:import namespace="19100cb7-6f14-4652-9419-0d1049bbe1a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Note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893347-ae72-49be-9d8e-13ed43d3c65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2b10889-7732-4f0e-93c9-8cd40b6a9ad9}" ma:internalName="TaxCatchAll" ma:showField="CatchAllData" ma:web="bf893347-ae72-49be-9d8e-13ed43d3c6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100cb7-6f14-4652-9419-0d1049bbe1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e71cc63-e70e-4aa3-ad52-bf9461b2dc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Notes" ma:index="25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 xmlns="19100cb7-6f14-4652-9419-0d1049bbe1ac" xsi:nil="true"/>
    <TaxCatchAll xmlns="bf893347-ae72-49be-9d8e-13ed43d3c65b" xsi:nil="true"/>
    <lcf76f155ced4ddcb4097134ff3c332f xmlns="19100cb7-6f14-4652-9419-0d1049bbe1a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AA7BD43-CBA6-4214-B536-69AF92F21FD6}"/>
</file>

<file path=customXml/itemProps2.xml><?xml version="1.0" encoding="utf-8"?>
<ds:datastoreItem xmlns:ds="http://schemas.openxmlformats.org/officeDocument/2006/customXml" ds:itemID="{211D7685-9C86-4B96-923B-FC7CF696F1F8}"/>
</file>

<file path=customXml/itemProps3.xml><?xml version="1.0" encoding="utf-8"?>
<ds:datastoreItem xmlns:ds="http://schemas.openxmlformats.org/officeDocument/2006/customXml" ds:itemID="{1F3475BF-877F-4E43-BF22-7D8715C4CC63}"/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3001</Words>
  <Application>Microsoft Office PowerPoint</Application>
  <PresentationFormat>Widescreen</PresentationFormat>
  <Paragraphs>362</Paragraphs>
  <Slides>45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Aptos</vt:lpstr>
      <vt:lpstr>Aptos Display</vt:lpstr>
      <vt:lpstr>Arial</vt:lpstr>
      <vt:lpstr>DM Sans</vt:lpstr>
      <vt:lpstr>IBM Plex Mono Light</vt:lpstr>
      <vt:lpstr>IBM Plex Sans</vt:lpstr>
      <vt:lpstr>Montserrat</vt:lpstr>
      <vt:lpstr>Office Theme</vt:lpstr>
      <vt:lpstr>The Safe Start AI Toolkit: Practical Uses &amp; Guardrails that Stick</vt:lpstr>
      <vt:lpstr>PowerPoint Presentation</vt:lpstr>
      <vt:lpstr>Your mission</vt:lpstr>
      <vt:lpstr>Generative Artificial Intelligence (AI)</vt:lpstr>
      <vt:lpstr>What’s Going On?</vt:lpstr>
      <vt:lpstr>AND . . . </vt:lpstr>
      <vt:lpstr>So what?</vt:lpstr>
      <vt:lpstr>Turn and Chat</vt:lpstr>
      <vt:lpstr>PowerPoint Presentation</vt:lpstr>
      <vt:lpstr>Data Analysis with AI</vt:lpstr>
      <vt:lpstr>Before we analyze ANY data</vt:lpstr>
      <vt:lpstr>The Prompt</vt:lpstr>
      <vt:lpstr>The Scenario</vt:lpstr>
      <vt:lpstr>The Result</vt:lpstr>
      <vt:lpstr>Use Case: Summaries</vt:lpstr>
      <vt:lpstr>PowerPoint Presentation</vt:lpstr>
      <vt:lpstr>Use Case: Meeting Grant Criteria</vt:lpstr>
      <vt:lpstr>Use Case: Objections</vt:lpstr>
      <vt:lpstr>PowerPoint Presentation</vt:lpstr>
      <vt:lpstr>PowerPoint Presentation</vt:lpstr>
      <vt:lpstr>PowerPoint Presentation</vt:lpstr>
      <vt:lpstr>PowerPoint Presentation</vt:lpstr>
      <vt:lpstr>The Guardrails aren’t a single policy but a sytem</vt:lpstr>
      <vt:lpstr>What are the biggest risks for your organization?</vt:lpstr>
      <vt:lpstr>Areas of exploration</vt:lpstr>
      <vt:lpstr>Appropriate Tools</vt:lpstr>
      <vt:lpstr>Identifying &amp; Mitigating Bias</vt:lpstr>
      <vt:lpstr>Ensuring Accuracy</vt:lpstr>
      <vt:lpstr>Data Protection &amp; Privacy</vt:lpstr>
      <vt:lpstr>Transparency &amp; Accountability</vt:lpstr>
      <vt:lpstr>Training &amp; Professional Development</vt:lpstr>
      <vt:lpstr>Misuse</vt:lpstr>
      <vt:lpstr>Reporting Misuse</vt:lpstr>
      <vt:lpstr>External Collaborations</vt:lpstr>
      <vt:lpstr>Meeting Notetakers</vt:lpstr>
      <vt:lpstr>Copyright/IP</vt:lpstr>
      <vt:lpstr>Short-term  AI Use Guidelines courtesy of OpenAI</vt:lpstr>
      <vt:lpstr>1. Choose a Framework Just Choose One</vt:lpstr>
      <vt:lpstr>2. Start the Conversation</vt:lpstr>
      <vt:lpstr>3. Policy Development</vt:lpstr>
      <vt:lpstr>4. Launch Training/Professional Development</vt:lpstr>
      <vt:lpstr>You CAN do it!</vt:lpstr>
      <vt:lpstr>You have Support!</vt:lpstr>
      <vt:lpstr>Feedback is a gift!</vt:lpstr>
      <vt:lpstr>Resources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Eric Molho</dc:creator>
  <cp:lastModifiedBy>Eric Molho</cp:lastModifiedBy>
  <cp:revision>9</cp:revision>
  <dcterms:created xsi:type="dcterms:W3CDTF">2024-12-05T15:12:22Z</dcterms:created>
  <dcterms:modified xsi:type="dcterms:W3CDTF">2025-10-30T23:38:06Z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0x01010043A3275E536C5146AE99AAA4D3DD6EBC</vt:lpwstr>
  </property>
</Properties>
</file>