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Playfair Display" panose="00000500000000000000" pitchFamily="2" charset="0"/>
      <p:regular r:id="rId17"/>
    </p:embeddedFont>
    <p:embeddedFont>
      <p:font typeface="Playfair Display Bold" panose="00000800000000000000" charset="0"/>
      <p:regular r:id="rId18"/>
    </p:embeddedFont>
    <p:embeddedFont>
      <p:font typeface="Raleway" pitchFamily="2" charset="0"/>
      <p:regular r:id="rId19"/>
    </p:embeddedFont>
    <p:embeddedFont>
      <p:font typeface="Raleway Bold" charset="0"/>
      <p:regular r:id="rId20"/>
    </p:embeddedFont>
    <p:embeddedFont>
      <p:font typeface="Raleway Bold Italics"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4" d="100"/>
          <a:sy n="44" d="100"/>
        </p:scale>
        <p:origin x="1291"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31.10.2025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Good morning - my name is Coach Jackie.</a:t>
            </a:r>
          </a:p>
          <a:p>
            <a:endParaRPr lang="en-US"/>
          </a:p>
          <a:p>
            <a:r>
              <a:rPr lang="en-US"/>
              <a:t>Introduce self</a:t>
            </a:r>
          </a:p>
          <a:p>
            <a:endParaRPr lang="en-US"/>
          </a:p>
          <a:p>
            <a:r>
              <a:rPr lang="en-US"/>
              <a:t>We are about to press some new leadership buttons today - but no title required.</a:t>
            </a:r>
          </a:p>
          <a:p>
            <a:endParaRPr lang="en-US"/>
          </a:p>
          <a:p>
            <a:r>
              <a:rPr lang="en-US"/>
              <a:t>As a leadership coach and HR professional, I’ve worked with so many talented, capable people who are quietly leading every day — even if they don’t see it that way.</a:t>
            </a:r>
          </a:p>
          <a:p>
            <a:endParaRPr lang="en-US"/>
          </a:p>
          <a:p>
            <a:r>
              <a:rPr lang="en-US"/>
              <a:t>I see professionals with incredible ideas holding back because they don’t have a title. I see emerging leaders playing small to avoid stepping on toes, or waiting for someone else to give them permission to lead.</a:t>
            </a:r>
          </a:p>
          <a:p>
            <a:endParaRPr lang="en-US"/>
          </a:p>
          <a:p>
            <a:r>
              <a:rPr lang="en-US"/>
              <a:t>In coaching conversations and in HR roles, I’ve watched what happens when those same people finally give themselves that permission — when they speak up, take initiative, and lead from who they are, not where they sit. It changes everything. Their confidence shifts. Their teams respond differently. Influence starts to flow both ways.</a:t>
            </a:r>
          </a:p>
          <a:p>
            <a:endParaRPr lang="en-US"/>
          </a:p>
          <a:p>
            <a:r>
              <a:rPr lang="en-US"/>
              <a:t>That’s why this work matters to me. Because leadership isn’t a job description — it’s a mindset and a practice. And I’ve seen firsthand how frameworks like PACT and the 3 R’s can unlock what’s already inside people: Presence, Awareness, Courage, and Trust — along with the ability to influence through Respect, Relevance, and Relationships.</a:t>
            </a:r>
          </a:p>
          <a:p>
            <a:endParaRPr lang="en-US"/>
          </a:p>
          <a:p>
            <a:r>
              <a:rPr lang="en-US"/>
              <a:t>This session is my way of helping people stop waiting for titles and start leading anyway.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“First, I just want to say — hearing why you all showed up today was powerful.</a:t>
            </a:r>
          </a:p>
          <a:p>
            <a:endParaRPr lang="en-US"/>
          </a:p>
          <a:p>
            <a:r>
              <a:rPr lang="en-US"/>
              <a:t>What I noticed in your reflections was this common thread: we’re all here because we want to matter. We want to make an impact. We want to use our voice, even when it’s uncomfortable, and to show up as the kind of leader who lifts others, not waits for the title to do it for us.</a:t>
            </a:r>
          </a:p>
          <a:p>
            <a:endParaRPr lang="en-US"/>
          </a:p>
          <a:p>
            <a:r>
              <a:rPr lang="en-US"/>
              <a:t>That’s exactly what today is about — bridging the gap between what you feel called to do and how you show up and influence every day. So let’s take that energy you just shared and build on it.”</a:t>
            </a:r>
          </a:p>
          <a:p>
            <a:endParaRPr lang="en-US"/>
          </a:p>
          <a:p>
            <a:r>
              <a:rPr lang="en-US"/>
              <a:t>(Pause, smile, and click to next slide.)</a:t>
            </a:r>
          </a:p>
          <a:p>
            <a:endParaRPr lang="en-US"/>
          </a:p>
          <a:p>
            <a:r>
              <a:rPr lang="en-US"/>
              <a:t>Slide 5 Script — From Inner Work to Outer Impact</a:t>
            </a:r>
          </a:p>
          <a:p>
            <a:endParaRPr lang="en-US"/>
          </a:p>
          <a:p>
            <a:r>
              <a:rPr lang="en-US"/>
              <a:t>“When we talk about leadership without a title, there are really two sides to it — the inner work and the outer strategy.</a:t>
            </a:r>
          </a:p>
          <a:p>
            <a:endParaRPr lang="en-US"/>
          </a:p>
          <a:p>
            <a:r>
              <a:rPr lang="en-US"/>
              <a:t>The inner work is about who you are — how you manage your mindset, your energy, and your reactions. That’s where the PACT Framework comes in — Presence, Awareness, Courage, and Trust. These are the habits and mindsets that help you lead from within.</a:t>
            </a:r>
          </a:p>
          <a:p>
            <a:endParaRPr lang="en-US"/>
          </a:p>
          <a:p>
            <a:r>
              <a:rPr lang="en-US"/>
              <a:t>But inner strength alone isn’t enough. We also need a way to connect that energy outward — to communicate it, to make it land with others, to turn it into action that gets noticed. That’s where the 3 R’s of Influence come in — Respect, Relevance, and Relationships.</a:t>
            </a:r>
          </a:p>
          <a:p>
            <a:endParaRPr lang="en-US"/>
          </a:p>
          <a:p>
            <a:r>
              <a:rPr lang="en-US"/>
              <a:t>When you bring these two frameworks together, you create this intersection — a space where you don’t need authority to create impact. You simply need alignment between who you are and how you connect.</a:t>
            </a:r>
          </a:p>
          <a:p>
            <a:endParaRPr lang="en-US"/>
          </a:p>
          <a:p>
            <a:r>
              <a:rPr lang="en-US"/>
              <a:t>So as we move forward, we’ll start with PACT — the inner foundation of leadership. Then we’ll move into the 3 R’s — the outer practice of influence. Together, they form your playbook for leading anyway.”</a:t>
            </a:r>
          </a:p>
          <a:p>
            <a:endParaRPr lang="en-US"/>
          </a:p>
          <a:p>
            <a:r>
              <a:rPr lang="en-US"/>
              <a:t>As we go through this next section, I invite you to think about which side you naturally lean toward — are you stronger in the inner work or the outer strategy? No judgment either way — this is all about building your full leadership toolkit.”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 we just talked about how leadership without a title starts on the inside — that who you are being shapes how you’re influencing.</a:t>
            </a:r>
          </a:p>
          <a:p>
            <a:endParaRPr lang="en-US"/>
          </a:p>
          <a:p>
            <a:r>
              <a:rPr lang="en-US"/>
              <a:t>Now, let’s take a closer look at what that inner work actually looks like in action. Because if you want to lead others, it starts with how you lead yourself.</a:t>
            </a:r>
          </a:p>
          <a:p>
            <a:endParaRPr lang="en-US"/>
          </a:p>
          <a:p>
            <a:r>
              <a:rPr lang="en-US"/>
              <a:t>I call this framework PACT — it’s both a promise to yourself and a practice you can live into every day.”</a:t>
            </a:r>
          </a:p>
          <a:p>
            <a:endParaRPr lang="en-US"/>
          </a:p>
          <a:p>
            <a:r>
              <a:rPr lang="en-US"/>
              <a:t>(Pause here. Change slide.)</a:t>
            </a:r>
          </a:p>
          <a:p>
            <a:endParaRPr lang="en-US"/>
          </a:p>
          <a:p>
            <a:r>
              <a:rPr lang="en-US"/>
              <a:t>🟡 Slide 6 — Introducing PACT</a:t>
            </a:r>
          </a:p>
          <a:p>
            <a:endParaRPr lang="en-US"/>
          </a:p>
          <a:p>
            <a:r>
              <a:rPr lang="en-US"/>
              <a:t>“The PACT Framework is made up of four essential elements of inner leadership: Presence, Awareness, Courage, and Trust.</a:t>
            </a:r>
          </a:p>
          <a:p>
            <a:endParaRPr lang="en-US"/>
          </a:p>
          <a:p>
            <a:r>
              <a:rPr lang="en-US"/>
              <a:t>These four qualities are what I see in every effective leader — whether they have a title or not. They are also the same qualities that make us magnetic. They build influence from the inside out.”</a:t>
            </a:r>
          </a:p>
          <a:p>
            <a:endParaRPr lang="en-US"/>
          </a:p>
          <a:p>
            <a:r>
              <a:rPr lang="en-US"/>
              <a:t>(Point to each one as you go — use hand gestures or brief pauses for emphasis.)</a:t>
            </a:r>
          </a:p>
          <a:p>
            <a:endParaRPr lang="en-US"/>
          </a:p>
          <a:p>
            <a:r>
              <a:rPr lang="en-US"/>
              <a:t>Presence</a:t>
            </a:r>
          </a:p>
          <a:p>
            <a:endParaRPr lang="en-US"/>
          </a:p>
          <a:p>
            <a:r>
              <a:rPr lang="en-US"/>
              <a:t>“Presence is about how you show up. It’s your energy, your attention, your ability to be fully here — not multitasking, not reacting, but grounded and intentional.</a:t>
            </a:r>
          </a:p>
          <a:p>
            <a:r>
              <a:rPr lang="en-US"/>
              <a:t>It’s what people feel before you even speak.”</a:t>
            </a:r>
          </a:p>
          <a:p>
            <a:endParaRPr lang="en-US"/>
          </a:p>
          <a:p>
            <a:r>
              <a:rPr lang="en-US"/>
              <a:t>Awareness</a:t>
            </a:r>
          </a:p>
          <a:p>
            <a:endParaRPr lang="en-US"/>
          </a:p>
          <a:p>
            <a:r>
              <a:rPr lang="en-US"/>
              <a:t>“Awareness is how you see yourself and your environment.</a:t>
            </a:r>
          </a:p>
          <a:p>
            <a:r>
              <a:rPr lang="en-US"/>
              <a:t>It’s noticing what’s going on inside you — your emotions, assumptions, biases — and also tuning into what’s happening around you. It’s reading the room, the system, the culture. Great leaders can do both.”</a:t>
            </a:r>
          </a:p>
          <a:p>
            <a:endParaRPr lang="en-US"/>
          </a:p>
          <a:p>
            <a:r>
              <a:rPr lang="en-US"/>
              <a:t>Courage</a:t>
            </a:r>
          </a:p>
          <a:p>
            <a:endParaRPr lang="en-US"/>
          </a:p>
          <a:p>
            <a:r>
              <a:rPr lang="en-US"/>
              <a:t>“Courage is how you take action when it would be easier not to.</a:t>
            </a:r>
          </a:p>
          <a:p>
            <a:r>
              <a:rPr lang="en-US"/>
              <a:t>It’s speaking up when something feels off. It’s advocating for someone else. It’s choosing integrity over comfort.</a:t>
            </a:r>
          </a:p>
          <a:p>
            <a:r>
              <a:rPr lang="en-US"/>
              <a:t>Courage doesn’t mean you’re not afraid — it means you move anyway.”</a:t>
            </a:r>
          </a:p>
          <a:p>
            <a:endParaRPr lang="en-US"/>
          </a:p>
          <a:p>
            <a:r>
              <a:rPr lang="en-US"/>
              <a:t>Trust</a:t>
            </a:r>
          </a:p>
          <a:p>
            <a:endParaRPr lang="en-US"/>
          </a:p>
          <a:p>
            <a:r>
              <a:rPr lang="en-US"/>
              <a:t>“And Trust is the glue that holds it all together.</a:t>
            </a:r>
          </a:p>
          <a:p>
            <a:r>
              <a:rPr lang="en-US"/>
              <a:t>Trust in yourself — in your intuition and your capacity to handle what comes.</a:t>
            </a:r>
          </a:p>
          <a:p>
            <a:r>
              <a:rPr lang="en-US"/>
              <a:t>Trust in others — giving them the benefit of the doubt, setting clear expectations, and following through.</a:t>
            </a:r>
          </a:p>
          <a:p>
            <a:r>
              <a:rPr lang="en-US"/>
              <a:t>When people can trust you — and when you can trust yourself — your leadership expands.”</a:t>
            </a:r>
          </a:p>
          <a:p>
            <a:endParaRPr lang="en-US"/>
          </a:p>
          <a:p>
            <a:r>
              <a:rPr lang="en-US"/>
              <a:t>Closing + Transition to Next Slide</a:t>
            </a:r>
          </a:p>
          <a:p>
            <a:endParaRPr lang="en-US"/>
          </a:p>
          <a:p>
            <a:r>
              <a:rPr lang="en-US"/>
              <a:t>“These four — Presence, Awareness, Courage, and Trust — are the foundation of your leadership.</a:t>
            </a:r>
          </a:p>
          <a:p>
            <a:r>
              <a:rPr lang="en-US"/>
              <a:t>In the next few slides, we’re going to break them down one by one and explore how they show up in your daily work and relationships.</a:t>
            </a:r>
          </a:p>
          <a:p>
            <a:endParaRPr lang="en-US"/>
          </a:p>
          <a:p>
            <a:r>
              <a:rPr lang="en-US"/>
              <a:t>And as we do, I invite you to reflect: Which one of these do you naturally lead with? And which one might be asking for a little more attention right now?”</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 now that we’ve walked through all four parts of the PACT Framework, let’s go deeper into the first one — because it’s where all leadership begins.</a:t>
            </a:r>
          </a:p>
          <a:p>
            <a:endParaRPr lang="en-US"/>
          </a:p>
          <a:p>
            <a:r>
              <a:rPr lang="en-US"/>
              <a:t>We’re starting with Presence. It’s your foundation. It’s what people feel before you ever say a word.”</a:t>
            </a:r>
          </a:p>
          <a:p>
            <a:endParaRPr lang="en-US"/>
          </a:p>
          <a:p>
            <a:r>
              <a:rPr lang="en-US"/>
              <a:t>“When I talk about Presence, I’m talking about how you show up — physically, emotionally, and energetically.</a:t>
            </a:r>
          </a:p>
          <a:p>
            <a:endParaRPr lang="en-US"/>
          </a:p>
          <a:p>
            <a:r>
              <a:rPr lang="en-US"/>
              <a:t>Presence isn’t about being the loudest voice in the room; it’s about being the most centered one. It’s that grounded confidence that says, ‘I belong here.’</a:t>
            </a:r>
          </a:p>
          <a:p>
            <a:endParaRPr lang="en-US"/>
          </a:p>
          <a:p>
            <a:r>
              <a:rPr lang="en-US"/>
              <a:t>In my coaching and HR work, I’ve seen leaders who walk into a room and immediately shift the energy — not because of a title, but because of their presence. They’re calm, grounded, and intentional. You can feel that they’re listening, not waiting to talk. That’s influence.</a:t>
            </a:r>
          </a:p>
          <a:p>
            <a:endParaRPr lang="en-US"/>
          </a:p>
          <a:p>
            <a:r>
              <a:rPr lang="en-US"/>
              <a:t>Here’s the truth: your energy leads before your words ever do.</a:t>
            </a:r>
          </a:p>
          <a:p>
            <a:r>
              <a:rPr lang="en-US"/>
              <a:t>People don’t just remember what you say — they remember how they felt around you.”</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“Now that we’ve grounded ourselves in Presence — how we show up — let’s talk about what we notice when we do.</a:t>
            </a:r>
          </a:p>
          <a:p>
            <a:endParaRPr lang="en-US"/>
          </a:p>
          <a:p>
            <a:r>
              <a:rPr lang="en-US"/>
              <a:t>Presence is about being centered.</a:t>
            </a:r>
          </a:p>
          <a:p>
            <a:r>
              <a:rPr lang="en-US"/>
              <a:t>Awareness is about being conscious — of yourself, of others, and of the environment around you.</a:t>
            </a:r>
          </a:p>
          <a:p>
            <a:endParaRPr lang="en-US"/>
          </a:p>
          <a:p>
            <a:r>
              <a:rPr lang="en-US"/>
              <a:t>It’s what turns good intentions into wise decisions.”</a:t>
            </a:r>
          </a:p>
          <a:p>
            <a:endParaRPr lang="en-US"/>
          </a:p>
          <a:p>
            <a:r>
              <a:rPr lang="en-US"/>
              <a:t>(Pause, then move to slide.)</a:t>
            </a:r>
          </a:p>
          <a:p>
            <a:endParaRPr lang="en-US"/>
          </a:p>
          <a:p>
            <a:r>
              <a:rPr lang="en-US"/>
              <a:t>💬 Facilitator Script</a:t>
            </a:r>
          </a:p>
          <a:p>
            <a:endParaRPr lang="en-US"/>
          </a:p>
          <a:p>
            <a:r>
              <a:rPr lang="en-US"/>
              <a:t>“When we talk about Awareness, we’re talking about seeing clearly — both inward and outward.</a:t>
            </a:r>
          </a:p>
          <a:p>
            <a:endParaRPr lang="en-US"/>
          </a:p>
          <a:p>
            <a:r>
              <a:rPr lang="en-US"/>
              <a:t>Inward awareness is self-awareness — understanding your own triggers, habits, and emotional patterns. It’s noticing when your energy shifts, when your inner critic shows up, or when you start reacting instead of responding.</a:t>
            </a:r>
          </a:p>
          <a:p>
            <a:endParaRPr lang="en-US"/>
          </a:p>
          <a:p>
            <a:r>
              <a:rPr lang="en-US"/>
              <a:t>Outward awareness is reading the room, tuning into others, and understanding the dynamics that may not be spoken out loud. It’s paying attention to body language, tone, and timing — all the subtle cues that tell you how your message is landing.”</a:t>
            </a:r>
          </a:p>
          <a:p>
            <a:endParaRPr lang="en-US"/>
          </a:p>
          <a:p>
            <a:r>
              <a:rPr lang="en-US"/>
              <a:t>(Pause to let that settle.)</a:t>
            </a:r>
          </a:p>
          <a:p>
            <a:endParaRPr lang="en-US"/>
          </a:p>
          <a:p>
            <a:r>
              <a:rPr lang="en-US"/>
              <a:t>“The best leaders I’ve coached — whether or not they had a title — all share this ability to see what others miss. They listen between the lines. They sense tension early. They notice when morale dips or when a team member needs encouragement.</a:t>
            </a:r>
          </a:p>
          <a:p>
            <a:endParaRPr lang="en-US"/>
          </a:p>
          <a:p>
            <a:r>
              <a:rPr lang="en-US"/>
              <a:t>That kind of awareness doesn’t just make you observant; it makes you relevant. You become the person who understands what’s really happening — not just what’s being said.”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 we’ve explored Awareness — the power of noticing, of tuning in to what’s happening within you and around you.</a:t>
            </a:r>
          </a:p>
          <a:p>
            <a:endParaRPr lang="en-US"/>
          </a:p>
          <a:p>
            <a:r>
              <a:rPr lang="en-US"/>
              <a:t>But awareness alone isn’t enough. Because once you see something clearly, the next question becomes…</a:t>
            </a:r>
          </a:p>
          <a:p>
            <a:r>
              <a:rPr lang="en-US"/>
              <a:t>What will you do about it?</a:t>
            </a:r>
          </a:p>
          <a:p>
            <a:endParaRPr lang="en-US"/>
          </a:p>
          <a:p>
            <a:r>
              <a:rPr lang="en-US"/>
              <a:t>And that brings us to the next part of PACT — Courage.”</a:t>
            </a:r>
          </a:p>
          <a:p>
            <a:endParaRPr lang="en-US"/>
          </a:p>
          <a:p>
            <a:r>
              <a:rPr lang="en-US"/>
              <a:t>(Pause briefly to let that land, then move to the slide.)</a:t>
            </a:r>
          </a:p>
          <a:p>
            <a:endParaRPr lang="en-US"/>
          </a:p>
          <a:p>
            <a:r>
              <a:rPr lang="en-US"/>
              <a:t>💬 Facilitator Script</a:t>
            </a:r>
          </a:p>
          <a:p>
            <a:endParaRPr lang="en-US"/>
          </a:p>
          <a:p>
            <a:r>
              <a:rPr lang="en-US"/>
              <a:t>“Courage is one of my favorite topics — because it’s often misunderstood.</a:t>
            </a:r>
          </a:p>
          <a:p>
            <a:endParaRPr lang="en-US"/>
          </a:p>
          <a:p>
            <a:r>
              <a:rPr lang="en-US"/>
              <a:t>When people hear the word courage, they picture something big and bold — like standing on a stage or calling out injustice. But most courage in leadership looks much smaller — and quieter.</a:t>
            </a:r>
          </a:p>
          <a:p>
            <a:endParaRPr lang="en-US"/>
          </a:p>
          <a:p>
            <a:r>
              <a:rPr lang="en-US"/>
              <a:t>It’s having a hard conversation when it would be easier to avoid it.</a:t>
            </a:r>
          </a:p>
          <a:p>
            <a:r>
              <a:rPr lang="en-US"/>
              <a:t>It’s admitting a mistake instead of defending it.</a:t>
            </a:r>
          </a:p>
          <a:p>
            <a:r>
              <a:rPr lang="en-US"/>
              <a:t>It’s raising your hand when you’re not 100% sure you’re ready.</a:t>
            </a:r>
          </a:p>
          <a:p>
            <a:endParaRPr lang="en-US"/>
          </a:p>
          <a:p>
            <a:r>
              <a:rPr lang="en-US"/>
              <a:t>Courage is doing the right thing, not the comfortable thing.”</a:t>
            </a:r>
          </a:p>
          <a:p>
            <a:endParaRPr lang="en-US"/>
          </a:p>
          <a:p>
            <a:r>
              <a:rPr lang="en-US"/>
              <a:t>“And here’s the truth — courage doesn’t mean you’re not afraid. It means you move anyway.</a:t>
            </a:r>
          </a:p>
          <a:p>
            <a:endParaRPr lang="en-US"/>
          </a:p>
          <a:p>
            <a:r>
              <a:rPr lang="en-US"/>
              <a:t>Fear is part of growth. If you wait to act until the fear is gone, you’ll never do the thing that truly matters. Courage means you act with fear, not without it.”</a:t>
            </a:r>
          </a:p>
          <a:p>
            <a:endParaRPr lang="en-US"/>
          </a:p>
          <a:p>
            <a:r>
              <a:rPr lang="en-US"/>
              <a:t>🧠 Coach Jackie Insight</a:t>
            </a:r>
          </a:p>
          <a:p>
            <a:endParaRPr lang="en-US"/>
          </a:p>
          <a:p>
            <a:r>
              <a:rPr lang="en-US"/>
              <a:t>“In my HR and coaching work, I see this all the time — talented professionals holding back their voice because they don’t want to ‘rock the boat.’</a:t>
            </a:r>
          </a:p>
          <a:p>
            <a:endParaRPr lang="en-US"/>
          </a:p>
          <a:p>
            <a:r>
              <a:rPr lang="en-US"/>
              <a:t>But here’s what I’ve learned: if you speak with respect, if you align your message with what’s relevant, and if you’ve built relationships — your voice will land.</a:t>
            </a:r>
          </a:p>
          <a:p>
            <a:endParaRPr lang="en-US"/>
          </a:p>
          <a:p>
            <a:r>
              <a:rPr lang="en-US"/>
              <a:t>And that’s where the 3 R’s of Influence show up in action.</a:t>
            </a:r>
          </a:p>
          <a:p>
            <a:r>
              <a:rPr lang="en-US"/>
              <a:t>Courage isn’t loud; it’s relational. It earns respect, strengthens trust, and deepens connection.”</a:t>
            </a:r>
          </a:p>
          <a:p>
            <a:endParaRPr lang="en-US"/>
          </a:p>
          <a:p>
            <a:r>
              <a:rPr lang="en-US"/>
              <a:t>✍️ Reflective Prompt / Activity</a:t>
            </a:r>
          </a:p>
          <a:p>
            <a:endParaRPr lang="en-US"/>
          </a:p>
          <a:p>
            <a:r>
              <a:rPr lang="en-US"/>
              <a:t>“Take a moment to think about this question — Where are you holding back your leadership voice?</a:t>
            </a:r>
          </a:p>
          <a:p>
            <a:endParaRPr lang="en-US"/>
          </a:p>
          <a:p>
            <a:r>
              <a:rPr lang="en-US"/>
              <a:t>Maybe it’s in a team meeting where you tend to stay quiet.</a:t>
            </a:r>
          </a:p>
          <a:p>
            <a:r>
              <a:rPr lang="en-US"/>
              <a:t>Maybe it’s in a conversation with your manager, where you have ideas but fear being misunderstood.</a:t>
            </a:r>
          </a:p>
          <a:p>
            <a:r>
              <a:rPr lang="en-US"/>
              <a:t>Or maybe it’s in advocating for yourself — for the promotion, the project, or the pay you deserve.</a:t>
            </a:r>
          </a:p>
          <a:p>
            <a:endParaRPr lang="en-US"/>
          </a:p>
          <a:p>
            <a:r>
              <a:rPr lang="en-US"/>
              <a:t>Jot it down. Don’t overthink it. Just one area where your courage wants to stretch.”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Slide 10 — TRUST</a:t>
            </a:r>
          </a:p>
          <a:p>
            <a:endParaRPr lang="en-US"/>
          </a:p>
          <a:p>
            <a:r>
              <a:rPr lang="en-US"/>
              <a:t>Slide Content:</a:t>
            </a:r>
          </a:p>
          <a:p>
            <a:endParaRPr lang="en-US"/>
          </a:p>
          <a:p>
            <a:r>
              <a:rPr lang="en-US"/>
              <a:t>Trust is the foundation for strong Relationships.</a:t>
            </a:r>
          </a:p>
          <a:p>
            <a:endParaRPr lang="en-US"/>
          </a:p>
          <a:p>
            <a:r>
              <a:rPr lang="en-US"/>
              <a:t>The currency of influence.</a:t>
            </a:r>
          </a:p>
          <a:p>
            <a:endParaRPr lang="en-US"/>
          </a:p>
          <a:p>
            <a:r>
              <a:rPr lang="en-US"/>
              <a:t>Activity: Trust accelerators vs. trust killers.</a:t>
            </a:r>
          </a:p>
          <a:p>
            <a:endParaRPr lang="en-US"/>
          </a:p>
          <a:p>
            <a:r>
              <a:rPr lang="en-US"/>
              <a:t>🎤 Transition from Slide 9 → Slide 10</a:t>
            </a:r>
          </a:p>
          <a:p>
            <a:endParaRPr lang="en-US"/>
          </a:p>
          <a:p>
            <a:r>
              <a:rPr lang="en-US"/>
              <a:t>“So we just talked about Courage — the ability to act, speak up, and lead even when it’s uncomfortable.</a:t>
            </a:r>
          </a:p>
          <a:p>
            <a:endParaRPr lang="en-US"/>
          </a:p>
          <a:p>
            <a:r>
              <a:rPr lang="en-US"/>
              <a:t>But courage without trust? That’s risky business.</a:t>
            </a:r>
          </a:p>
          <a:p>
            <a:endParaRPr lang="en-US"/>
          </a:p>
          <a:p>
            <a:r>
              <a:rPr lang="en-US"/>
              <a:t>Because when people don’t trust your intentions, even the most courageous act can be misinterpreted.</a:t>
            </a:r>
          </a:p>
          <a:p>
            <a:endParaRPr lang="en-US"/>
          </a:p>
          <a:p>
            <a:r>
              <a:rPr lang="en-US"/>
              <a:t>Which brings us to the final — and perhaps most important — element of the PACT framework: Trust.”</a:t>
            </a:r>
          </a:p>
          <a:p>
            <a:endParaRPr lang="en-US"/>
          </a:p>
          <a:p>
            <a:r>
              <a:rPr lang="en-US"/>
              <a:t>(Pause for a breath and switch to the next slide.)</a:t>
            </a:r>
          </a:p>
          <a:p>
            <a:endParaRPr lang="en-US"/>
          </a:p>
          <a:p>
            <a:r>
              <a:rPr lang="en-US"/>
              <a:t>💬 Facilitator Script</a:t>
            </a:r>
          </a:p>
          <a:p>
            <a:endParaRPr lang="en-US"/>
          </a:p>
          <a:p>
            <a:r>
              <a:rPr lang="en-US"/>
              <a:t>“Trust is the currency of leadership. It’s the invisible thread that holds teams, relationships, and organizations together.</a:t>
            </a:r>
          </a:p>
          <a:p>
            <a:endParaRPr lang="en-US"/>
          </a:p>
          <a:p>
            <a:r>
              <a:rPr lang="en-US"/>
              <a:t>Without trust, influence doesn’t stick — it slides right off.</a:t>
            </a:r>
          </a:p>
          <a:p>
            <a:r>
              <a:rPr lang="en-US"/>
              <a:t>With trust, your ideas carry weight, your voice resonates, and your presence creates psychological safety.”</a:t>
            </a:r>
          </a:p>
          <a:p>
            <a:endParaRPr lang="en-US"/>
          </a:p>
          <a:p>
            <a:r>
              <a:rPr lang="en-US"/>
              <a:t>(Pause for a moment — let that land.)</a:t>
            </a:r>
          </a:p>
          <a:p>
            <a:endParaRPr lang="en-US"/>
          </a:p>
          <a:p>
            <a:r>
              <a:rPr lang="en-US"/>
              <a:t>“In my HR and coaching work, I’ve seen how everything changes when trust is high. People communicate more openly. They collaborate more easily. They take ownership.</a:t>
            </a:r>
          </a:p>
          <a:p>
            <a:endParaRPr lang="en-US"/>
          </a:p>
          <a:p>
            <a:r>
              <a:rPr lang="en-US"/>
              <a:t>But when trust breaks down — even a little — we see second-guessing, defensiveness, and distance. And here’s the truth: once trust is broken, it takes intentional action to rebuild it.”</a:t>
            </a:r>
          </a:p>
          <a:p>
            <a:endParaRPr lang="en-US"/>
          </a:p>
          <a:p>
            <a:r>
              <a:rPr lang="en-US"/>
              <a:t>🧭 Coach Jackie Insight</a:t>
            </a:r>
          </a:p>
          <a:p>
            <a:endParaRPr lang="en-US"/>
          </a:p>
          <a:p>
            <a:r>
              <a:rPr lang="en-US"/>
              <a:t>“We build trust not through big, dramatic moments — but through small, consistent behaviors.</a:t>
            </a:r>
          </a:p>
          <a:p>
            <a:r>
              <a:rPr lang="en-US"/>
              <a:t>It’s the follow-up email you actually send.</a:t>
            </a:r>
          </a:p>
          <a:p>
            <a:r>
              <a:rPr lang="en-US"/>
              <a:t>The boundary you honor.</a:t>
            </a:r>
          </a:p>
          <a:p>
            <a:r>
              <a:rPr lang="en-US"/>
              <a:t>The confidentiality you keep.</a:t>
            </a:r>
          </a:p>
          <a:p>
            <a:endParaRPr lang="en-US"/>
          </a:p>
          <a:p>
            <a:r>
              <a:rPr lang="en-US"/>
              <a:t>Trust grows when our actions match our words. And that’s where influence becomes authentic — not forced.”</a:t>
            </a:r>
          </a:p>
          <a:p>
            <a:endParaRPr lang="en-US"/>
          </a:p>
          <a:p>
            <a:r>
              <a:rPr lang="en-US"/>
              <a:t>⚖️ Facilitated Mini-Activity: Trust Accelerators vs. Trust Killers</a:t>
            </a:r>
          </a:p>
          <a:p>
            <a:endParaRPr lang="en-US"/>
          </a:p>
          <a:p>
            <a:r>
              <a:rPr lang="en-US"/>
              <a:t>“Let’s do a quick brainstorm together.</a:t>
            </a:r>
          </a:p>
          <a:p>
            <a:endParaRPr lang="en-US"/>
          </a:p>
          <a:p>
            <a:r>
              <a:rPr lang="en-US"/>
              <a:t>What are the Trust Accelerators in your workplace — the behaviors that build confidence, connection, and credibility?</a:t>
            </a:r>
          </a:p>
          <a:p>
            <a:endParaRPr lang="en-US"/>
          </a:p>
          <a:p>
            <a:r>
              <a:rPr lang="en-US"/>
              <a:t>And what are the Trust Killers — those subtle actions or habits that quietly erode it?”</a:t>
            </a:r>
          </a:p>
          <a:p>
            <a:endParaRPr lang="en-US"/>
          </a:p>
          <a:p>
            <a:r>
              <a:rPr lang="en-US"/>
              <a:t>(If virtual: invite them to type responses in chat. If in person: use a flip chart or shout-outs.)</a:t>
            </a:r>
          </a:p>
          <a:p>
            <a:endParaRPr lang="en-US"/>
          </a:p>
          <a:p>
            <a:r>
              <a:rPr lang="en-US"/>
              <a:t>Capture responses and affirm patterns:</a:t>
            </a:r>
          </a:p>
          <a:p>
            <a:endParaRPr lang="en-US"/>
          </a:p>
          <a:p>
            <a:r>
              <a:rPr lang="en-US"/>
              <a:t>Accelerators: consistency, transparency, follow-through, active listening.</a:t>
            </a:r>
          </a:p>
          <a:p>
            <a:endParaRPr lang="en-US"/>
          </a:p>
          <a:p>
            <a:r>
              <a:rPr lang="en-US"/>
              <a:t>Killers: gossip, avoidance, inconsistency, lack of accountability.</a:t>
            </a:r>
          </a:p>
          <a:p>
            <a:endParaRPr lang="en-US"/>
          </a:p>
          <a:p>
            <a:r>
              <a:rPr lang="en-US"/>
              <a:t>“This is where awareness meets action. Presence, Awareness, and Courage are powerful — but Trust makes it sustainable. It’s the foundation of influence and the heartbeat of leadership.”</a:t>
            </a:r>
          </a:p>
          <a:p>
            <a:endParaRPr lang="en-US"/>
          </a:p>
          <a:p>
            <a:r>
              <a:rPr lang="en-US"/>
              <a:t>💬 Closing + Transition to Next Section (From Inner to Outer Influence)</a:t>
            </a:r>
          </a:p>
          <a:p>
            <a:endParaRPr lang="en-US"/>
          </a:p>
          <a:p>
            <a:r>
              <a:rPr lang="en-US"/>
              <a:t>“So now you’ve met all four parts of PACT — Presence, Awareness, Courage, and Trust.</a:t>
            </a:r>
          </a:p>
          <a:p>
            <a:endParaRPr lang="en-US"/>
          </a:p>
          <a:p>
            <a:r>
              <a:rPr lang="en-US"/>
              <a:t>These are the inner muscles of leadership — the practices that help you lead yourself before you lead others.</a:t>
            </a:r>
          </a:p>
          <a:p>
            <a:endParaRPr lang="en-US"/>
          </a:p>
          <a:p>
            <a:r>
              <a:rPr lang="en-US"/>
              <a:t>Next, we’ll explore how to take this inner clarity and bring it outward — through the 3 R’s of Influence: Respect, Relevance, and Relationships.</a:t>
            </a:r>
          </a:p>
          <a:p>
            <a:endParaRPr lang="en-US"/>
          </a:p>
          <a:p>
            <a:r>
              <a:rPr lang="en-US"/>
              <a:t>That’s where your leadership starts to ripple out and shape your culture, one conversation at a time.”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 we’ve just explored how PACT — Presence, Awareness, Courage, and Trust — fuels your leadership from the inside out.</a:t>
            </a:r>
          </a:p>
          <a:p>
            <a:endParaRPr lang="en-US"/>
          </a:p>
          <a:p>
            <a:r>
              <a:rPr lang="en-US"/>
              <a:t>You’ve built that inner foundation. Now, let’s shift from being to influencing.</a:t>
            </a:r>
          </a:p>
          <a:p>
            <a:endParaRPr lang="en-US"/>
          </a:p>
          <a:p>
            <a:r>
              <a:rPr lang="en-US"/>
              <a:t>Because leading without a title isn’t just about who you are — it’s about how you connect.</a:t>
            </a:r>
          </a:p>
          <a:p>
            <a:endParaRPr lang="en-US"/>
          </a:p>
          <a:p>
            <a:r>
              <a:rPr lang="en-US"/>
              <a:t>And that’s where the 3 R’s of Influence come in — they’re your outer strategy, the way you turn your presence into impact.”</a:t>
            </a:r>
          </a:p>
          <a:p>
            <a:endParaRPr lang="en-US"/>
          </a:p>
          <a:p>
            <a:r>
              <a:rPr lang="en-US"/>
              <a:t>(Pause, smile, then move to Slide 12.)</a:t>
            </a:r>
          </a:p>
          <a:p>
            <a:endParaRPr lang="en-US"/>
          </a:p>
          <a:p>
            <a:r>
              <a:rPr lang="en-US"/>
              <a:t>💬 Slide 12 — The 3 R’s of Influence</a:t>
            </a:r>
          </a:p>
          <a:p>
            <a:endParaRPr lang="en-US"/>
          </a:p>
          <a:p>
            <a:r>
              <a:rPr lang="en-US"/>
              <a:t>Slide Content:</a:t>
            </a:r>
          </a:p>
          <a:p>
            <a:endParaRPr lang="en-US"/>
          </a:p>
          <a:p>
            <a:r>
              <a:rPr lang="en-US"/>
              <a:t>Respect — Earn credibility through presence, reliability, and honoring others’ perspectives.</a:t>
            </a:r>
          </a:p>
          <a:p>
            <a:endParaRPr lang="en-US"/>
          </a:p>
          <a:p>
            <a:r>
              <a:rPr lang="en-US"/>
              <a:t>Relevance — Align your ideas with what matters most.</a:t>
            </a:r>
          </a:p>
          <a:p>
            <a:endParaRPr lang="en-US"/>
          </a:p>
          <a:p>
            <a:r>
              <a:rPr lang="en-US"/>
              <a:t>Relationships — Build authentic trust before you need it.</a:t>
            </a:r>
          </a:p>
          <a:p>
            <a:endParaRPr lang="en-US"/>
          </a:p>
          <a:p>
            <a:r>
              <a:rPr lang="en-US"/>
              <a:t>🎤 Facilitator Script</a:t>
            </a:r>
          </a:p>
          <a:p>
            <a:endParaRPr lang="en-US"/>
          </a:p>
          <a:p>
            <a:r>
              <a:rPr lang="en-US"/>
              <a:t>“Let’s talk about what really moves people — because influence isn’t about titles, authority, or hierarchy. It’s about connection.</a:t>
            </a:r>
          </a:p>
          <a:p>
            <a:endParaRPr lang="en-US"/>
          </a:p>
          <a:p>
            <a:r>
              <a:rPr lang="en-US"/>
              <a:t>The 3 R’s of Influence — Respect, Relevance, and Relationships — are how you turn your leadership energy outward in a way that inspires others to listen, engage, and collaborate.”</a:t>
            </a:r>
          </a:p>
          <a:p>
            <a:endParaRPr lang="en-US"/>
          </a:p>
          <a:p>
            <a:r>
              <a:rPr lang="en-US"/>
              <a:t>💛 1. Respect – The Foundation of Influence</a:t>
            </a:r>
          </a:p>
          <a:p>
            <a:endParaRPr lang="en-US"/>
          </a:p>
          <a:p>
            <a:r>
              <a:rPr lang="en-US"/>
              <a:t>“Respect is earned through consistency and presence — not control.</a:t>
            </a:r>
          </a:p>
          <a:p>
            <a:endParaRPr lang="en-US"/>
          </a:p>
          <a:p>
            <a:r>
              <a:rPr lang="en-US"/>
              <a:t>It’s how you show up, how you listen, and how you treat people even when they disagree with you.</a:t>
            </a:r>
          </a:p>
          <a:p>
            <a:endParaRPr lang="en-US"/>
          </a:p>
          <a:p>
            <a:r>
              <a:rPr lang="en-US"/>
              <a:t>In leadership coaching, I often say: Respect isn’t about being liked. It’s about being trusted.</a:t>
            </a:r>
          </a:p>
          <a:p>
            <a:endParaRPr lang="en-US"/>
          </a:p>
          <a:p>
            <a:r>
              <a:rPr lang="en-US"/>
              <a:t>You earn Respect when people know they can rely on your word, your follow-through, and your integrity — even when things get hard.”</a:t>
            </a:r>
          </a:p>
          <a:p>
            <a:endParaRPr lang="en-US"/>
          </a:p>
          <a:p>
            <a:r>
              <a:rPr lang="en-US"/>
              <a:t>(Optional prompt)</a:t>
            </a:r>
          </a:p>
          <a:p>
            <a:endParaRPr lang="en-US"/>
          </a:p>
          <a:p>
            <a:r>
              <a:rPr lang="en-US"/>
              <a:t>“Who’s someone you respect deeply — and what do they do that earns that respect?”</a:t>
            </a:r>
          </a:p>
          <a:p>
            <a:endParaRPr lang="en-US"/>
          </a:p>
          <a:p>
            <a:r>
              <a:rPr lang="en-US"/>
              <a:t>💬 2. Relevance – The Connector of Influence</a:t>
            </a:r>
          </a:p>
          <a:p>
            <a:endParaRPr lang="en-US"/>
          </a:p>
          <a:p>
            <a:r>
              <a:rPr lang="en-US"/>
              <a:t>“Relevance is the key to being heard.</a:t>
            </a:r>
          </a:p>
          <a:p>
            <a:endParaRPr lang="en-US"/>
          </a:p>
          <a:p>
            <a:r>
              <a:rPr lang="en-US"/>
              <a:t>You might have the best idea in the world, but if it’s not connected to what matters most to your audience — it won’t land.</a:t>
            </a:r>
          </a:p>
          <a:p>
            <a:endParaRPr lang="en-US"/>
          </a:p>
          <a:p>
            <a:r>
              <a:rPr lang="en-US"/>
              <a:t>When you speak the language of what’s relevant, you show you understand the bigger picture. You’re not just adding noise; you’re adding value.”</a:t>
            </a:r>
          </a:p>
          <a:p>
            <a:endParaRPr lang="en-US"/>
          </a:p>
          <a:p>
            <a:r>
              <a:rPr lang="en-US"/>
              <a:t>(Practical tip)</a:t>
            </a:r>
          </a:p>
          <a:p>
            <a:endParaRPr lang="en-US"/>
          </a:p>
          <a:p>
            <a:r>
              <a:rPr lang="en-US"/>
              <a:t>“In meetings, frame your ideas in context: ‘Here’s how this helps our team reach its goal,’ or ‘This aligns with our mission to improve X.’</a:t>
            </a:r>
          </a:p>
          <a:p>
            <a:r>
              <a:rPr lang="en-US"/>
              <a:t>That small shift makes your message stick.”</a:t>
            </a:r>
          </a:p>
          <a:p>
            <a:endParaRPr lang="en-US"/>
          </a:p>
          <a:p>
            <a:r>
              <a:rPr lang="en-US"/>
              <a:t>💙 3. Relationships – The Heart of Influence</a:t>
            </a:r>
          </a:p>
          <a:p>
            <a:endParaRPr lang="en-US"/>
          </a:p>
          <a:p>
            <a:r>
              <a:rPr lang="en-US"/>
              <a:t>“And finally — Relationships.</a:t>
            </a:r>
          </a:p>
          <a:p>
            <a:endParaRPr lang="en-US"/>
          </a:p>
          <a:p>
            <a:r>
              <a:rPr lang="en-US"/>
              <a:t>Influence flows through relationships.</a:t>
            </a:r>
          </a:p>
          <a:p>
            <a:endParaRPr lang="en-US"/>
          </a:p>
          <a:p>
            <a:r>
              <a:rPr lang="en-US"/>
              <a:t>The stronger your connections, the more willing people are to listen, collaborate, and support your ideas.</a:t>
            </a:r>
          </a:p>
          <a:p>
            <a:endParaRPr lang="en-US"/>
          </a:p>
          <a:p>
            <a:r>
              <a:rPr lang="en-US"/>
              <a:t>This doesn’t mean you have to be everyone’s best friend — but it does mean investing in authentic relationships built on trust, curiosity, and empathy.”</a:t>
            </a:r>
          </a:p>
          <a:p>
            <a:endParaRPr lang="en-US"/>
          </a:p>
          <a:p>
            <a:r>
              <a:rPr lang="en-US"/>
              <a:t>(Coach Jackie insight)</a:t>
            </a:r>
          </a:p>
          <a:p>
            <a:endParaRPr lang="en-US"/>
          </a:p>
          <a:p>
            <a:r>
              <a:rPr lang="en-US"/>
              <a:t>“In HR and coaching, I’ve seen leaders transform entire teams — not by being the loudest, but by being the most relational.</a:t>
            </a:r>
          </a:p>
          <a:p>
            <a:r>
              <a:rPr lang="en-US"/>
              <a:t>They take time to understand others, build trust, and create safe spaces where people feel seen.</a:t>
            </a:r>
          </a:p>
          <a:p>
            <a:r>
              <a:rPr lang="en-US"/>
              <a:t>That’s real leadership.”</a:t>
            </a:r>
          </a:p>
          <a:p>
            <a:endParaRPr lang="en-US"/>
          </a:p>
          <a:p>
            <a:r>
              <a:rPr lang="en-US"/>
              <a:t>🌟 Closing Reflection / Transition to Next Slide (Slide 13 – Quick Application)</a:t>
            </a:r>
          </a:p>
          <a:p>
            <a:endParaRPr lang="en-US"/>
          </a:p>
          <a:p>
            <a:r>
              <a:rPr lang="en-US"/>
              <a:t>“So if PACT is how you lead yourself, the 3 R’s are how you lead others.</a:t>
            </a:r>
          </a:p>
          <a:p>
            <a:endParaRPr lang="en-US"/>
          </a:p>
          <a:p>
            <a:r>
              <a:rPr lang="en-US"/>
              <a:t>Respect earns credibility.</a:t>
            </a:r>
          </a:p>
          <a:p>
            <a:r>
              <a:rPr lang="en-US"/>
              <a:t>Relevance ensures your message matters.</a:t>
            </a:r>
          </a:p>
          <a:p>
            <a:r>
              <a:rPr lang="en-US"/>
              <a:t>Relationships make influence sustainable.</a:t>
            </a:r>
          </a:p>
          <a:p>
            <a:endParaRPr lang="en-US"/>
          </a:p>
          <a:p>
            <a:r>
              <a:rPr lang="en-US"/>
              <a:t>And when you bring those together — you lead anyway.</a:t>
            </a:r>
          </a:p>
          <a:p>
            <a:endParaRPr lang="en-US"/>
          </a:p>
          <a:p>
            <a:r>
              <a:rPr lang="en-US"/>
              <a:t>Next, let’s take a few minutes to apply this to your world — to map your influence strategy and identify where one of these R’s could help you move the needle.”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You might not run the building — but you can absolutely influence how people move through it.”</a:t>
            </a:r>
          </a:p>
          <a:p>
            <a:endParaRPr lang="en-US"/>
          </a:p>
          <a:p>
            <a:r>
              <a:rPr lang="en-US"/>
              <a:t>🧭 Coach Jackie Insight</a:t>
            </a:r>
          </a:p>
          <a:p>
            <a:endParaRPr lang="en-US"/>
          </a:p>
          <a:p>
            <a:r>
              <a:rPr lang="en-US"/>
              <a:t>“In every workplace I’ve been part of — from nonprofits to corporate to coaching clients — influence doesn’t belong to the loudest or the highest title.</a:t>
            </a:r>
          </a:p>
          <a:p>
            <a:endParaRPr lang="en-US"/>
          </a:p>
          <a:p>
            <a:r>
              <a:rPr lang="en-US"/>
              <a:t>Influence belongs to the person who combines clarity, courage, and connection.</a:t>
            </a:r>
          </a:p>
          <a:p>
            <a:endParaRPr lang="en-US"/>
          </a:p>
          <a:p>
            <a:r>
              <a:rPr lang="en-US"/>
              <a:t>When you lead from Presence and apply the 3 R’s — Respect, Relevance, and Relationships — you become that person others turn to. You create change from wherever you stand.”</a:t>
            </a:r>
          </a:p>
          <a:p>
            <a:endParaRPr lang="en-US"/>
          </a:p>
          <a:p>
            <a:r>
              <a:rPr lang="en-US"/>
              <a:t>💬 Optional Group Reflection</a:t>
            </a:r>
          </a:p>
          <a:p>
            <a:endParaRPr lang="en-US"/>
          </a:p>
          <a:p>
            <a:r>
              <a:rPr lang="en-US"/>
              <a:t>“Think about a situation where you’ve felt stuck — where it seemed like decisions were happening above you or around you.</a:t>
            </a:r>
          </a:p>
          <a:p>
            <a:endParaRPr lang="en-US"/>
          </a:p>
          <a:p>
            <a:r>
              <a:rPr lang="en-US"/>
              <a:t>What would it look like to press a different button?</a:t>
            </a:r>
          </a:p>
          <a:p>
            <a:r>
              <a:rPr lang="en-US"/>
              <a:t>Maybe that’s asking a new question.</a:t>
            </a:r>
          </a:p>
          <a:p>
            <a:r>
              <a:rPr lang="en-US"/>
              <a:t>Maybe it’s approaching the same person in a new way.</a:t>
            </a:r>
          </a:p>
          <a:p>
            <a:r>
              <a:rPr lang="en-US"/>
              <a:t>Maybe it’s showing up with more trust and less defensiveness.”</a:t>
            </a:r>
          </a:p>
          <a:p>
            <a:endParaRPr lang="en-US"/>
          </a:p>
          <a:p>
            <a:r>
              <a:rPr lang="en-US"/>
              <a:t>(Pause and let the question breathe. Invite one or two quick shares.)</a:t>
            </a:r>
          </a:p>
          <a:p>
            <a:endParaRPr lang="en-US"/>
          </a:p>
          <a:p>
            <a:r>
              <a:rPr lang="en-US"/>
              <a:t>🌟 Closing + Transition to Slide 15 (Your PACT + 3 R’s Commitment)</a:t>
            </a:r>
          </a:p>
          <a:p>
            <a:endParaRPr lang="en-US"/>
          </a:p>
          <a:p>
            <a:r>
              <a:rPr lang="en-US"/>
              <a:t>“So as we move to our final slide, I want you to remember:</a:t>
            </a:r>
          </a:p>
          <a:p>
            <a:r>
              <a:rPr lang="en-US"/>
              <a:t>You don’t need a title to make an impact — you just need intention.</a:t>
            </a:r>
          </a:p>
          <a:p>
            <a:endParaRPr lang="en-US"/>
          </a:p>
          <a:p>
            <a:r>
              <a:rPr lang="en-US"/>
              <a:t>You’ve built your foundation with PACT, and now you have the outer tools — the 3 R’s — to amplify your influence.</a:t>
            </a:r>
          </a:p>
          <a:p>
            <a:endParaRPr lang="en-US"/>
          </a:p>
          <a:p>
            <a:r>
              <a:rPr lang="en-US"/>
              <a:t>Next, we’ll wrap up by making it real — you’ll choose one PACT quality and one R you’ll commit to practicing right away.”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svg"/><Relationship Id="rId7" Type="http://schemas.openxmlformats.org/officeDocument/2006/relationships/image" Target="../media/image15.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F67AD"/>
        </a:solidFill>
        <a:effectLst/>
      </p:bgPr>
    </p:bg>
    <p:spTree>
      <p:nvGrpSpPr>
        <p:cNvPr id="1" name=""/>
        <p:cNvGrpSpPr/>
        <p:nvPr/>
      </p:nvGrpSpPr>
      <p:grpSpPr>
        <a:xfrm>
          <a:off x="0" y="0"/>
          <a:ext cx="0" cy="0"/>
          <a:chOff x="0" y="0"/>
          <a:chExt cx="0" cy="0"/>
        </a:xfrm>
      </p:grpSpPr>
      <p:sp>
        <p:nvSpPr>
          <p:cNvPr id="2" name="Freeform 2"/>
          <p:cNvSpPr/>
          <p:nvPr/>
        </p:nvSpPr>
        <p:spPr>
          <a:xfrm>
            <a:off x="0" y="0"/>
            <a:ext cx="10137974" cy="10287000"/>
          </a:xfrm>
          <a:custGeom>
            <a:avLst/>
            <a:gdLst/>
            <a:ahLst/>
            <a:cxnLst/>
            <a:rect l="l" t="t" r="r" b="b"/>
            <a:pathLst>
              <a:path w="10137974" h="10287000">
                <a:moveTo>
                  <a:pt x="0" y="0"/>
                </a:moveTo>
                <a:lnTo>
                  <a:pt x="10137974" y="0"/>
                </a:lnTo>
                <a:lnTo>
                  <a:pt x="10137974" y="10287000"/>
                </a:lnTo>
                <a:lnTo>
                  <a:pt x="0" y="10287000"/>
                </a:lnTo>
                <a:lnTo>
                  <a:pt x="0" y="0"/>
                </a:lnTo>
                <a:close/>
              </a:path>
            </a:pathLst>
          </a:custGeom>
          <a:blipFill>
            <a:blip r:embed="rId3"/>
            <a:stretch>
              <a:fillRect l="-734" r="-734"/>
            </a:stretch>
          </a:blipFill>
        </p:spPr>
        <p:txBody>
          <a:bodyPr/>
          <a:lstStyle/>
          <a:p>
            <a:endParaRPr lang="en-US"/>
          </a:p>
        </p:txBody>
      </p:sp>
      <p:sp>
        <p:nvSpPr>
          <p:cNvPr id="3" name="Freeform 3"/>
          <p:cNvSpPr/>
          <p:nvPr/>
        </p:nvSpPr>
        <p:spPr>
          <a:xfrm>
            <a:off x="13394818" y="8708110"/>
            <a:ext cx="4401521" cy="1100380"/>
          </a:xfrm>
          <a:custGeom>
            <a:avLst/>
            <a:gdLst/>
            <a:ahLst/>
            <a:cxnLst/>
            <a:rect l="l" t="t" r="r" b="b"/>
            <a:pathLst>
              <a:path w="4401521" h="1100380">
                <a:moveTo>
                  <a:pt x="0" y="0"/>
                </a:moveTo>
                <a:lnTo>
                  <a:pt x="4401521" y="0"/>
                </a:lnTo>
                <a:lnTo>
                  <a:pt x="4401521" y="1100380"/>
                </a:lnTo>
                <a:lnTo>
                  <a:pt x="0" y="11003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10490226" y="1979725"/>
            <a:ext cx="7160998" cy="2743200"/>
          </a:xfrm>
          <a:prstGeom prst="rect">
            <a:avLst/>
          </a:prstGeom>
        </p:spPr>
        <p:txBody>
          <a:bodyPr lIns="0" tIns="0" rIns="0" bIns="0" rtlCol="0" anchor="t">
            <a:spAutoFit/>
          </a:bodyPr>
          <a:lstStyle/>
          <a:p>
            <a:pPr algn="ctr">
              <a:lnSpc>
                <a:spcPts val="7200"/>
              </a:lnSpc>
            </a:pPr>
            <a:r>
              <a:rPr lang="en-US" sz="6000" b="1">
                <a:solidFill>
                  <a:srgbClr val="FFFFFF"/>
                </a:solidFill>
                <a:latin typeface="Playfair Display Bold"/>
                <a:ea typeface="Playfair Display Bold"/>
                <a:cs typeface="Playfair Display Bold"/>
                <a:sym typeface="Playfair Display Bold"/>
              </a:rPr>
              <a:t>No Title?</a:t>
            </a:r>
          </a:p>
          <a:p>
            <a:pPr algn="ctr">
              <a:lnSpc>
                <a:spcPts val="7200"/>
              </a:lnSpc>
            </a:pPr>
            <a:r>
              <a:rPr lang="en-US" sz="6000" b="1">
                <a:solidFill>
                  <a:srgbClr val="FFFFFF"/>
                </a:solidFill>
                <a:latin typeface="Playfair Display Bold"/>
                <a:ea typeface="Playfair Display Bold"/>
                <a:cs typeface="Playfair Display Bold"/>
                <a:sym typeface="Playfair Display Bold"/>
              </a:rPr>
              <a:t>No Problem.</a:t>
            </a:r>
          </a:p>
          <a:p>
            <a:pPr algn="ctr">
              <a:lnSpc>
                <a:spcPts val="7200"/>
              </a:lnSpc>
            </a:pPr>
            <a:r>
              <a:rPr lang="en-US" sz="6000" b="1">
                <a:solidFill>
                  <a:srgbClr val="FFFFFF"/>
                </a:solidFill>
                <a:latin typeface="Playfair Display Bold"/>
                <a:ea typeface="Playfair Display Bold"/>
                <a:cs typeface="Playfair Display Bold"/>
                <a:sym typeface="Playfair Display Bold"/>
              </a:rPr>
              <a:t>Lead Anyway.  </a:t>
            </a:r>
          </a:p>
        </p:txBody>
      </p:sp>
      <p:sp>
        <p:nvSpPr>
          <p:cNvPr id="5" name="TextBox 5"/>
          <p:cNvSpPr txBox="1"/>
          <p:nvPr/>
        </p:nvSpPr>
        <p:spPr>
          <a:xfrm>
            <a:off x="10635341" y="5675374"/>
            <a:ext cx="7160998" cy="647700"/>
          </a:xfrm>
          <a:prstGeom prst="rect">
            <a:avLst/>
          </a:prstGeom>
        </p:spPr>
        <p:txBody>
          <a:bodyPr lIns="0" tIns="0" rIns="0" bIns="0" rtlCol="0" anchor="t">
            <a:spAutoFit/>
          </a:bodyPr>
          <a:lstStyle/>
          <a:p>
            <a:pPr algn="ctr">
              <a:lnSpc>
                <a:spcPts val="5040"/>
              </a:lnSpc>
            </a:pPr>
            <a:r>
              <a:rPr lang="en-US" sz="4200" b="1">
                <a:solidFill>
                  <a:srgbClr val="FFFFFF"/>
                </a:solidFill>
                <a:latin typeface="Raleway Bold"/>
                <a:ea typeface="Raleway Bold"/>
                <a:cs typeface="Raleway Bold"/>
                <a:sym typeface="Raleway Bold"/>
              </a:rPr>
              <a:t>Claim Your Leadership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F67AD"/>
        </a:solidFill>
        <a:effectLst/>
      </p:bgPr>
    </p:bg>
    <p:spTree>
      <p:nvGrpSpPr>
        <p:cNvPr id="1" name=""/>
        <p:cNvGrpSpPr/>
        <p:nvPr/>
      </p:nvGrpSpPr>
      <p:grpSpPr>
        <a:xfrm>
          <a:off x="0" y="0"/>
          <a:ext cx="0" cy="0"/>
          <a:chOff x="0" y="0"/>
          <a:chExt cx="0" cy="0"/>
        </a:xfrm>
      </p:grpSpPr>
      <p:sp>
        <p:nvSpPr>
          <p:cNvPr id="2" name="Freeform 2"/>
          <p:cNvSpPr/>
          <p:nvPr/>
        </p:nvSpPr>
        <p:spPr>
          <a:xfrm>
            <a:off x="487339" y="9334500"/>
            <a:ext cx="2485835" cy="627274"/>
          </a:xfrm>
          <a:custGeom>
            <a:avLst/>
            <a:gdLst/>
            <a:ahLst/>
            <a:cxnLst/>
            <a:rect l="l" t="t" r="r" b="b"/>
            <a:pathLst>
              <a:path w="2485835" h="627274">
                <a:moveTo>
                  <a:pt x="0" y="0"/>
                </a:moveTo>
                <a:lnTo>
                  <a:pt x="2485835" y="0"/>
                </a:lnTo>
                <a:lnTo>
                  <a:pt x="2485835" y="627274"/>
                </a:lnTo>
                <a:lnTo>
                  <a:pt x="0" y="627274"/>
                </a:lnTo>
                <a:lnTo>
                  <a:pt x="0" y="0"/>
                </a:lnTo>
                <a:close/>
              </a:path>
            </a:pathLst>
          </a:custGeom>
          <a:blipFill>
            <a:blip r:embed="rId3">
              <a:extLst>
                <a:ext uri="{96DAC541-7B7A-43D3-8B79-37D633B846F1}">
                  <asvg:svgBlip xmlns:asvg="http://schemas.microsoft.com/office/drawing/2016/SVG/main" r:embed="rId4"/>
                </a:ext>
              </a:extLst>
            </a:blip>
            <a:stretch>
              <a:fillRect l="-467" r="-467"/>
            </a:stretch>
          </a:blipFill>
        </p:spPr>
        <p:txBody>
          <a:bodyPr/>
          <a:lstStyle/>
          <a:p>
            <a:endParaRPr lang="en-US"/>
          </a:p>
        </p:txBody>
      </p:sp>
      <p:sp>
        <p:nvSpPr>
          <p:cNvPr id="7" name="TextBox 7"/>
          <p:cNvSpPr txBox="1"/>
          <p:nvPr/>
        </p:nvSpPr>
        <p:spPr>
          <a:xfrm>
            <a:off x="3194910" y="4275408"/>
            <a:ext cx="14478000" cy="2358390"/>
          </a:xfrm>
          <a:prstGeom prst="rect">
            <a:avLst/>
          </a:prstGeom>
        </p:spPr>
        <p:txBody>
          <a:bodyPr lIns="0" tIns="0" rIns="0" bIns="0" rtlCol="0" anchor="t">
            <a:spAutoFit/>
          </a:bodyPr>
          <a:lstStyle/>
          <a:p>
            <a:pPr marL="822503" lvl="2" indent="-274168" algn="l">
              <a:lnSpc>
                <a:spcPts val="6300"/>
              </a:lnSpc>
              <a:buFont typeface="Arial"/>
              <a:buChar char="⚬"/>
            </a:pPr>
            <a:r>
              <a:rPr lang="en-US" sz="3600" spc="36">
                <a:solidFill>
                  <a:srgbClr val="FFFFFF"/>
                </a:solidFill>
                <a:latin typeface="Raleway"/>
                <a:ea typeface="Raleway"/>
                <a:cs typeface="Raleway"/>
                <a:sym typeface="Raleway"/>
              </a:rPr>
              <a:t>Respect</a:t>
            </a:r>
          </a:p>
          <a:p>
            <a:pPr marL="822503" lvl="2" indent="-274168" algn="l">
              <a:lnSpc>
                <a:spcPts val="6300"/>
              </a:lnSpc>
              <a:buFont typeface="Arial"/>
              <a:buChar char="⚬"/>
            </a:pPr>
            <a:r>
              <a:rPr lang="en-US" sz="3600" spc="36">
                <a:solidFill>
                  <a:srgbClr val="FFFFFF"/>
                </a:solidFill>
                <a:latin typeface="Raleway"/>
                <a:ea typeface="Raleway"/>
                <a:cs typeface="Raleway"/>
                <a:sym typeface="Raleway"/>
              </a:rPr>
              <a:t>Relevance and</a:t>
            </a:r>
          </a:p>
          <a:p>
            <a:pPr marL="822960" lvl="2" indent="-274320" algn="l">
              <a:lnSpc>
                <a:spcPts val="6300"/>
              </a:lnSpc>
              <a:buFont typeface="Arial"/>
              <a:buChar char="⚬"/>
            </a:pPr>
            <a:r>
              <a:rPr lang="en-US" sz="3600" spc="36">
                <a:solidFill>
                  <a:srgbClr val="FFFFFF"/>
                </a:solidFill>
                <a:latin typeface="Raleway"/>
                <a:ea typeface="Raleway"/>
                <a:cs typeface="Raleway"/>
                <a:sym typeface="Raleway"/>
              </a:rPr>
              <a:t>Relationships</a:t>
            </a:r>
          </a:p>
        </p:txBody>
      </p:sp>
      <p:grpSp>
        <p:nvGrpSpPr>
          <p:cNvPr id="8" name="Group 8"/>
          <p:cNvGrpSpPr/>
          <p:nvPr/>
        </p:nvGrpSpPr>
        <p:grpSpPr>
          <a:xfrm>
            <a:off x="3194910" y="1528218"/>
            <a:ext cx="14478000" cy="2092781"/>
            <a:chOff x="0" y="0"/>
            <a:chExt cx="19304000" cy="2790375"/>
          </a:xfrm>
        </p:grpSpPr>
        <p:sp>
          <p:nvSpPr>
            <p:cNvPr id="9" name="Freeform 9"/>
            <p:cNvSpPr/>
            <p:nvPr/>
          </p:nvSpPr>
          <p:spPr>
            <a:xfrm>
              <a:off x="0" y="0"/>
              <a:ext cx="19304000" cy="2790375"/>
            </a:xfrm>
            <a:custGeom>
              <a:avLst/>
              <a:gdLst/>
              <a:ahLst/>
              <a:cxnLst/>
              <a:rect l="l" t="t" r="r" b="b"/>
              <a:pathLst>
                <a:path w="19304000" h="2790375">
                  <a:moveTo>
                    <a:pt x="0" y="0"/>
                  </a:moveTo>
                  <a:lnTo>
                    <a:pt x="19304000" y="0"/>
                  </a:lnTo>
                  <a:lnTo>
                    <a:pt x="19304000" y="2790375"/>
                  </a:lnTo>
                  <a:lnTo>
                    <a:pt x="0" y="2790375"/>
                  </a:lnTo>
                  <a:close/>
                </a:path>
              </a:pathLst>
            </a:custGeom>
            <a:solidFill>
              <a:srgbClr val="000000">
                <a:alpha val="0"/>
              </a:srgbClr>
            </a:solidFill>
          </p:spPr>
          <p:txBody>
            <a:bodyPr/>
            <a:lstStyle/>
            <a:p>
              <a:endParaRPr lang="en-US"/>
            </a:p>
          </p:txBody>
        </p:sp>
        <p:sp>
          <p:nvSpPr>
            <p:cNvPr id="10" name="TextBox 10"/>
            <p:cNvSpPr txBox="1"/>
            <p:nvPr/>
          </p:nvSpPr>
          <p:spPr>
            <a:xfrm>
              <a:off x="0" y="-133350"/>
              <a:ext cx="19304000" cy="2923725"/>
            </a:xfrm>
            <a:prstGeom prst="rect">
              <a:avLst/>
            </a:prstGeom>
          </p:spPr>
          <p:txBody>
            <a:bodyPr lIns="0" tIns="0" rIns="0" bIns="0" rtlCol="0" anchor="b"/>
            <a:lstStyle/>
            <a:p>
              <a:pPr algn="l">
                <a:lnSpc>
                  <a:spcPts val="9519"/>
                </a:lnSpc>
              </a:pPr>
              <a:r>
                <a:rPr lang="en-US" sz="6800" b="1">
                  <a:solidFill>
                    <a:srgbClr val="FFFFFF"/>
                  </a:solidFill>
                  <a:latin typeface="Playfair Display Bold"/>
                  <a:ea typeface="Playfair Display Bold"/>
                  <a:cs typeface="Playfair Display Bold"/>
                  <a:sym typeface="Playfair Display Bold"/>
                </a:rPr>
                <a:t>The 3 R’s of Influence </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F67AD"/>
        </a:solidFill>
        <a:effectLst/>
      </p:bgPr>
    </p:bg>
    <p:spTree>
      <p:nvGrpSpPr>
        <p:cNvPr id="1" name=""/>
        <p:cNvGrpSpPr/>
        <p:nvPr/>
      </p:nvGrpSpPr>
      <p:grpSpPr>
        <a:xfrm>
          <a:off x="0" y="0"/>
          <a:ext cx="0" cy="0"/>
          <a:chOff x="0" y="0"/>
          <a:chExt cx="0" cy="0"/>
        </a:xfrm>
      </p:grpSpPr>
      <p:sp>
        <p:nvSpPr>
          <p:cNvPr id="2" name="Freeform 2"/>
          <p:cNvSpPr/>
          <p:nvPr/>
        </p:nvSpPr>
        <p:spPr>
          <a:xfrm>
            <a:off x="487339" y="9334500"/>
            <a:ext cx="2485835" cy="627274"/>
          </a:xfrm>
          <a:custGeom>
            <a:avLst/>
            <a:gdLst/>
            <a:ahLst/>
            <a:cxnLst/>
            <a:rect l="l" t="t" r="r" b="b"/>
            <a:pathLst>
              <a:path w="2485835" h="627274">
                <a:moveTo>
                  <a:pt x="0" y="0"/>
                </a:moveTo>
                <a:lnTo>
                  <a:pt x="2485835" y="0"/>
                </a:lnTo>
                <a:lnTo>
                  <a:pt x="2485835" y="627274"/>
                </a:lnTo>
                <a:lnTo>
                  <a:pt x="0" y="627274"/>
                </a:lnTo>
                <a:lnTo>
                  <a:pt x="0" y="0"/>
                </a:lnTo>
                <a:close/>
              </a:path>
            </a:pathLst>
          </a:custGeom>
          <a:blipFill>
            <a:blip r:embed="rId2">
              <a:extLst>
                <a:ext uri="{96DAC541-7B7A-43D3-8B79-37D633B846F1}">
                  <asvg:svgBlip xmlns:asvg="http://schemas.microsoft.com/office/drawing/2016/SVG/main" r:embed="rId3"/>
                </a:ext>
              </a:extLst>
            </a:blip>
            <a:stretch>
              <a:fillRect l="-467" r="-467"/>
            </a:stretch>
          </a:blipFill>
        </p:spPr>
        <p:txBody>
          <a:bodyPr/>
          <a:lstStyle/>
          <a:p>
            <a:endParaRPr lang="en-US"/>
          </a:p>
        </p:txBody>
      </p:sp>
      <p:sp>
        <p:nvSpPr>
          <p:cNvPr id="3" name="Freeform 3"/>
          <p:cNvSpPr/>
          <p:nvPr/>
        </p:nvSpPr>
        <p:spPr>
          <a:xfrm rot="-5400000" flipH="1">
            <a:off x="-109802" y="109804"/>
            <a:ext cx="3162300" cy="2942692"/>
          </a:xfrm>
          <a:custGeom>
            <a:avLst/>
            <a:gdLst/>
            <a:ahLst/>
            <a:cxnLst/>
            <a:rect l="l" t="t" r="r" b="b"/>
            <a:pathLst>
              <a:path w="3162300" h="2942692">
                <a:moveTo>
                  <a:pt x="3162300" y="0"/>
                </a:moveTo>
                <a:lnTo>
                  <a:pt x="0" y="0"/>
                </a:lnTo>
                <a:lnTo>
                  <a:pt x="0" y="2942692"/>
                </a:lnTo>
                <a:lnTo>
                  <a:pt x="3162300" y="2942692"/>
                </a:lnTo>
                <a:lnTo>
                  <a:pt x="3162300" y="0"/>
                </a:lnTo>
                <a:close/>
              </a:path>
            </a:pathLst>
          </a:custGeom>
          <a:blipFill>
            <a:blip r:embed="rId4">
              <a:extLst>
                <a:ext uri="{96DAC541-7B7A-43D3-8B79-37D633B846F1}">
                  <asvg:svgBlip xmlns:asvg="http://schemas.microsoft.com/office/drawing/2016/SVG/main" r:embed="rId5"/>
                </a:ext>
              </a:extLst>
            </a:blip>
            <a:stretch>
              <a:fillRect l="-2098" r="-2098"/>
            </a:stretch>
          </a:blipFill>
        </p:spPr>
        <p:txBody>
          <a:bodyPr/>
          <a:lstStyle/>
          <a:p>
            <a:endParaRPr lang="en-US"/>
          </a:p>
        </p:txBody>
      </p:sp>
      <p:sp>
        <p:nvSpPr>
          <p:cNvPr id="4" name="Freeform 4"/>
          <p:cNvSpPr/>
          <p:nvPr/>
        </p:nvSpPr>
        <p:spPr>
          <a:xfrm rot="-5400000" flipH="1">
            <a:off x="26186" y="-26185"/>
            <a:ext cx="2789243" cy="2841614"/>
          </a:xfrm>
          <a:custGeom>
            <a:avLst/>
            <a:gdLst/>
            <a:ahLst/>
            <a:cxnLst/>
            <a:rect l="l" t="t" r="r" b="b"/>
            <a:pathLst>
              <a:path w="2789243" h="2841614">
                <a:moveTo>
                  <a:pt x="2789243" y="0"/>
                </a:moveTo>
                <a:lnTo>
                  <a:pt x="0" y="0"/>
                </a:lnTo>
                <a:lnTo>
                  <a:pt x="0" y="2841614"/>
                </a:lnTo>
                <a:lnTo>
                  <a:pt x="2789243" y="2841614"/>
                </a:lnTo>
                <a:lnTo>
                  <a:pt x="2789243" y="0"/>
                </a:lnTo>
                <a:close/>
              </a:path>
            </a:pathLst>
          </a:custGeom>
          <a:blipFill>
            <a:blip r:embed="rId6">
              <a:extLst>
                <a:ext uri="{96DAC541-7B7A-43D3-8B79-37D633B846F1}">
                  <asvg:svgBlip xmlns:asvg="http://schemas.microsoft.com/office/drawing/2016/SVG/main" r:embed="rId7"/>
                </a:ext>
              </a:extLst>
            </a:blip>
            <a:stretch>
              <a:fillRect l="-6901" r="-6901"/>
            </a:stretch>
          </a:blipFill>
        </p:spPr>
        <p:txBody>
          <a:bodyPr/>
          <a:lstStyle/>
          <a:p>
            <a:endParaRPr lang="en-US"/>
          </a:p>
        </p:txBody>
      </p:sp>
      <p:sp>
        <p:nvSpPr>
          <p:cNvPr id="5" name="Freeform 5"/>
          <p:cNvSpPr/>
          <p:nvPr/>
        </p:nvSpPr>
        <p:spPr>
          <a:xfrm rot="-5400000" flipV="1">
            <a:off x="15235502" y="7234504"/>
            <a:ext cx="3162300" cy="2942692"/>
          </a:xfrm>
          <a:custGeom>
            <a:avLst/>
            <a:gdLst/>
            <a:ahLst/>
            <a:cxnLst/>
            <a:rect l="l" t="t" r="r" b="b"/>
            <a:pathLst>
              <a:path w="3162300" h="2942692">
                <a:moveTo>
                  <a:pt x="0" y="2942692"/>
                </a:moveTo>
                <a:lnTo>
                  <a:pt x="3162300" y="2942692"/>
                </a:lnTo>
                <a:lnTo>
                  <a:pt x="3162300" y="0"/>
                </a:lnTo>
                <a:lnTo>
                  <a:pt x="0" y="0"/>
                </a:lnTo>
                <a:lnTo>
                  <a:pt x="0" y="2942692"/>
                </a:lnTo>
                <a:close/>
              </a:path>
            </a:pathLst>
          </a:custGeom>
          <a:blipFill>
            <a:blip r:embed="rId4">
              <a:extLst>
                <a:ext uri="{96DAC541-7B7A-43D3-8B79-37D633B846F1}">
                  <asvg:svgBlip xmlns:asvg="http://schemas.microsoft.com/office/drawing/2016/SVG/main" r:embed="rId5"/>
                </a:ext>
              </a:extLst>
            </a:blip>
            <a:stretch>
              <a:fillRect l="-2098" r="-2098"/>
            </a:stretch>
          </a:blipFill>
        </p:spPr>
        <p:txBody>
          <a:bodyPr/>
          <a:lstStyle/>
          <a:p>
            <a:endParaRPr lang="en-US"/>
          </a:p>
        </p:txBody>
      </p:sp>
      <p:sp>
        <p:nvSpPr>
          <p:cNvPr id="6" name="Freeform 6"/>
          <p:cNvSpPr/>
          <p:nvPr/>
        </p:nvSpPr>
        <p:spPr>
          <a:xfrm rot="-5400000" flipV="1">
            <a:off x="15472571" y="7471571"/>
            <a:ext cx="2789243" cy="2841614"/>
          </a:xfrm>
          <a:custGeom>
            <a:avLst/>
            <a:gdLst/>
            <a:ahLst/>
            <a:cxnLst/>
            <a:rect l="l" t="t" r="r" b="b"/>
            <a:pathLst>
              <a:path w="2789243" h="2841614">
                <a:moveTo>
                  <a:pt x="0" y="2841614"/>
                </a:moveTo>
                <a:lnTo>
                  <a:pt x="2789243" y="2841614"/>
                </a:lnTo>
                <a:lnTo>
                  <a:pt x="2789243" y="0"/>
                </a:lnTo>
                <a:lnTo>
                  <a:pt x="0" y="0"/>
                </a:lnTo>
                <a:lnTo>
                  <a:pt x="0" y="2841614"/>
                </a:lnTo>
                <a:close/>
              </a:path>
            </a:pathLst>
          </a:custGeom>
          <a:blipFill>
            <a:blip r:embed="rId6">
              <a:extLst>
                <a:ext uri="{96DAC541-7B7A-43D3-8B79-37D633B846F1}">
                  <asvg:svgBlip xmlns:asvg="http://schemas.microsoft.com/office/drawing/2016/SVG/main" r:embed="rId7"/>
                </a:ext>
              </a:extLst>
            </a:blip>
            <a:stretch>
              <a:fillRect l="-6901" r="-6901"/>
            </a:stretch>
          </a:blipFill>
        </p:spPr>
        <p:txBody>
          <a:bodyPr/>
          <a:lstStyle/>
          <a:p>
            <a:endParaRPr lang="en-US"/>
          </a:p>
        </p:txBody>
      </p:sp>
      <p:grpSp>
        <p:nvGrpSpPr>
          <p:cNvPr id="7" name="Group 7"/>
          <p:cNvGrpSpPr/>
          <p:nvPr/>
        </p:nvGrpSpPr>
        <p:grpSpPr>
          <a:xfrm>
            <a:off x="1828800" y="1183817"/>
            <a:ext cx="14859000" cy="5392484"/>
            <a:chOff x="0" y="0"/>
            <a:chExt cx="19812000" cy="7189979"/>
          </a:xfrm>
        </p:grpSpPr>
        <p:sp>
          <p:nvSpPr>
            <p:cNvPr id="8" name="Freeform 8"/>
            <p:cNvSpPr/>
            <p:nvPr/>
          </p:nvSpPr>
          <p:spPr>
            <a:xfrm>
              <a:off x="0" y="0"/>
              <a:ext cx="19812000" cy="7189979"/>
            </a:xfrm>
            <a:custGeom>
              <a:avLst/>
              <a:gdLst/>
              <a:ahLst/>
              <a:cxnLst/>
              <a:rect l="l" t="t" r="r" b="b"/>
              <a:pathLst>
                <a:path w="19812000" h="7189979">
                  <a:moveTo>
                    <a:pt x="0" y="0"/>
                  </a:moveTo>
                  <a:lnTo>
                    <a:pt x="19812000" y="0"/>
                  </a:lnTo>
                  <a:lnTo>
                    <a:pt x="19812000" y="7189979"/>
                  </a:lnTo>
                  <a:lnTo>
                    <a:pt x="0" y="7189979"/>
                  </a:lnTo>
                  <a:close/>
                </a:path>
              </a:pathLst>
            </a:custGeom>
            <a:solidFill>
              <a:srgbClr val="000000">
                <a:alpha val="0"/>
              </a:srgbClr>
            </a:solidFill>
          </p:spPr>
          <p:txBody>
            <a:bodyPr/>
            <a:lstStyle/>
            <a:p>
              <a:endParaRPr lang="en-US"/>
            </a:p>
          </p:txBody>
        </p:sp>
        <p:sp>
          <p:nvSpPr>
            <p:cNvPr id="9" name="TextBox 9"/>
            <p:cNvSpPr txBox="1"/>
            <p:nvPr/>
          </p:nvSpPr>
          <p:spPr>
            <a:xfrm>
              <a:off x="0" y="0"/>
              <a:ext cx="19812000" cy="7189979"/>
            </a:xfrm>
            <a:prstGeom prst="rect">
              <a:avLst/>
            </a:prstGeom>
          </p:spPr>
          <p:txBody>
            <a:bodyPr lIns="0" tIns="0" rIns="0" bIns="0" rtlCol="0" anchor="b"/>
            <a:lstStyle/>
            <a:p>
              <a:pPr algn="l">
                <a:lnSpc>
                  <a:spcPts val="3960"/>
                </a:lnSpc>
              </a:pPr>
              <a:r>
                <a:rPr lang="en-US" sz="3300" b="1">
                  <a:solidFill>
                    <a:srgbClr val="FFFFFF"/>
                  </a:solidFill>
                  <a:latin typeface="Playfair Display Bold"/>
                  <a:ea typeface="Playfair Display Bold"/>
                  <a:cs typeface="Playfair Display Bold"/>
                  <a:sym typeface="Playfair Display Bold"/>
                </a:rPr>
                <a:t>Think about a real situation — it could be a current challenge or a past experience — where you wanted to have more influence or impact.</a:t>
              </a:r>
            </a:p>
            <a:p>
              <a:pPr algn="l">
                <a:lnSpc>
                  <a:spcPts val="3960"/>
                </a:lnSpc>
              </a:pPr>
              <a:endParaRPr lang="en-US" sz="3300" b="1">
                <a:solidFill>
                  <a:srgbClr val="FFFFFF"/>
                </a:solidFill>
                <a:latin typeface="Playfair Display Bold"/>
                <a:ea typeface="Playfair Display Bold"/>
                <a:cs typeface="Playfair Display Bold"/>
                <a:sym typeface="Playfair Display Bold"/>
              </a:endParaRPr>
            </a:p>
            <a:p>
              <a:pPr algn="l">
                <a:lnSpc>
                  <a:spcPts val="3960"/>
                </a:lnSpc>
              </a:pPr>
              <a:r>
                <a:rPr lang="en-US" sz="3300">
                  <a:solidFill>
                    <a:srgbClr val="FFFFFF"/>
                  </a:solidFill>
                  <a:latin typeface="Playfair Display"/>
                  <a:ea typeface="Playfair Display"/>
                  <a:cs typeface="Playfair Display"/>
                  <a:sym typeface="Playfair Display"/>
                </a:rPr>
                <a:t> </a:t>
              </a:r>
              <a:r>
                <a:rPr lang="en-US" sz="3300" b="1">
                  <a:solidFill>
                    <a:srgbClr val="FFFFFF"/>
                  </a:solidFill>
                  <a:latin typeface="Playfair Display Bold"/>
                  <a:ea typeface="Playfair Display Bold"/>
                  <a:cs typeface="Playfair Display Bold"/>
                  <a:sym typeface="Playfair Display Bold"/>
                </a:rPr>
                <a:t>1️⃣ </a:t>
              </a:r>
              <a:r>
                <a:rPr lang="en-US" sz="3300">
                  <a:solidFill>
                    <a:srgbClr val="FFFFFF"/>
                  </a:solidFill>
                  <a:latin typeface="Playfair Display"/>
                  <a:ea typeface="Playfair Display"/>
                  <a:cs typeface="Playfair Display"/>
                  <a:sym typeface="Playfair Display"/>
                </a:rPr>
                <a:t>What was happening in that situation?</a:t>
              </a:r>
            </a:p>
            <a:p>
              <a:pPr algn="l">
                <a:lnSpc>
                  <a:spcPts val="3960"/>
                </a:lnSpc>
              </a:pPr>
              <a:r>
                <a:rPr lang="en-US" sz="3300" b="1">
                  <a:solidFill>
                    <a:srgbClr val="FFFFFF"/>
                  </a:solidFill>
                  <a:latin typeface="Playfair Display Bold"/>
                  <a:ea typeface="Playfair Display Bold"/>
                  <a:cs typeface="Playfair Display Bold"/>
                  <a:sym typeface="Playfair Display Bold"/>
                </a:rPr>
                <a:t> 2️⃣ </a:t>
              </a:r>
              <a:r>
                <a:rPr lang="en-US" sz="3300">
                  <a:solidFill>
                    <a:srgbClr val="FFFFFF"/>
                  </a:solidFill>
                  <a:latin typeface="Playfair Display"/>
                  <a:ea typeface="Playfair Display"/>
                  <a:cs typeface="Playfair Display"/>
                  <a:sym typeface="Playfair Display"/>
                </a:rPr>
                <a:t>Who were the key people involved?</a:t>
              </a:r>
            </a:p>
            <a:p>
              <a:pPr algn="l">
                <a:lnSpc>
                  <a:spcPts val="3960"/>
                </a:lnSpc>
              </a:pPr>
              <a:r>
                <a:rPr lang="en-US" sz="3300" b="1">
                  <a:solidFill>
                    <a:srgbClr val="FFFFFF"/>
                  </a:solidFill>
                  <a:latin typeface="Playfair Display Bold"/>
                  <a:ea typeface="Playfair Display Bold"/>
                  <a:cs typeface="Playfair Display Bold"/>
                  <a:sym typeface="Playfair Display Bold"/>
                </a:rPr>
                <a:t> 3️⃣ </a:t>
              </a:r>
              <a:r>
                <a:rPr lang="en-US" sz="3300">
                  <a:solidFill>
                    <a:srgbClr val="FFFFFF"/>
                  </a:solidFill>
                  <a:latin typeface="Playfair Display"/>
                  <a:ea typeface="Playfair Display"/>
                  <a:cs typeface="Playfair Display"/>
                  <a:sym typeface="Playfair Display"/>
                </a:rPr>
                <a:t>Which of the 3 R’s — Respect, Relevance, or Relationships — do you think was most critical in that moment?</a:t>
              </a:r>
            </a:p>
            <a:p>
              <a:pPr algn="l">
                <a:lnSpc>
                  <a:spcPts val="3960"/>
                </a:lnSpc>
              </a:pPr>
              <a:r>
                <a:rPr lang="en-US" sz="3300" b="1">
                  <a:solidFill>
                    <a:srgbClr val="FFFFFF"/>
                  </a:solidFill>
                  <a:latin typeface="Playfair Display Bold"/>
                  <a:ea typeface="Playfair Display Bold"/>
                  <a:cs typeface="Playfair Display Bold"/>
                  <a:sym typeface="Playfair Display Bold"/>
                </a:rPr>
                <a:t> 4️⃣ </a:t>
              </a:r>
              <a:r>
                <a:rPr lang="en-US" sz="3300">
                  <a:solidFill>
                    <a:srgbClr val="FFFFFF"/>
                  </a:solidFill>
                  <a:latin typeface="Playfair Display"/>
                  <a:ea typeface="Playfair Display"/>
                  <a:cs typeface="Playfair Display"/>
                  <a:sym typeface="Playfair Display"/>
                </a:rPr>
                <a:t>What’s one small action you can take now to strengthen that R — and increase your influence going forward?</a:t>
              </a:r>
            </a:p>
            <a:p>
              <a:pPr algn="l">
                <a:lnSpc>
                  <a:spcPts val="5759"/>
                </a:lnSpc>
              </a:pPr>
              <a:endParaRPr lang="en-US" sz="3300">
                <a:solidFill>
                  <a:srgbClr val="FFFFFF"/>
                </a:solidFill>
                <a:latin typeface="Playfair Display"/>
                <a:ea typeface="Playfair Display"/>
                <a:cs typeface="Playfair Display"/>
                <a:sym typeface="Playfair Display"/>
              </a:endParaRPr>
            </a:p>
          </p:txBody>
        </p:sp>
      </p:grpSp>
      <p:sp>
        <p:nvSpPr>
          <p:cNvPr id="10" name="TextBox 10"/>
          <p:cNvSpPr txBox="1"/>
          <p:nvPr/>
        </p:nvSpPr>
        <p:spPr>
          <a:xfrm>
            <a:off x="1730256" y="6366751"/>
            <a:ext cx="14478000" cy="2569096"/>
          </a:xfrm>
          <a:prstGeom prst="rect">
            <a:avLst/>
          </a:prstGeom>
        </p:spPr>
        <p:txBody>
          <a:bodyPr lIns="0" tIns="0" rIns="0" bIns="0" rtlCol="0" anchor="t">
            <a:spAutoFit/>
          </a:bodyPr>
          <a:lstStyle/>
          <a:p>
            <a:pPr marL="822960" lvl="2" indent="-274320" algn="l">
              <a:lnSpc>
                <a:spcPts val="6300"/>
              </a:lnSpc>
              <a:buFont typeface="Arial"/>
              <a:buChar char="⚬"/>
            </a:pPr>
            <a:r>
              <a:rPr lang="en-US" sz="3600">
                <a:solidFill>
                  <a:srgbClr val="FFFFFF"/>
                </a:solidFill>
                <a:latin typeface="Raleway"/>
                <a:ea typeface="Raleway"/>
                <a:cs typeface="Raleway"/>
                <a:sym typeface="Raleway"/>
              </a:rPr>
              <a:t>Share 2-3 minutes</a:t>
            </a:r>
          </a:p>
          <a:p>
            <a:pPr marL="822960" lvl="2" indent="-274320" algn="l">
              <a:lnSpc>
                <a:spcPts val="6300"/>
              </a:lnSpc>
              <a:buFont typeface="Arial"/>
              <a:buChar char="⚬"/>
            </a:pPr>
            <a:r>
              <a:rPr lang="en-US" sz="3600">
                <a:solidFill>
                  <a:srgbClr val="FFFFFF"/>
                </a:solidFill>
                <a:latin typeface="Raleway"/>
                <a:ea typeface="Raleway"/>
                <a:cs typeface="Raleway"/>
                <a:sym typeface="Raleway"/>
              </a:rPr>
              <a:t>Notice/Acknowledge 30 seconds</a:t>
            </a:r>
          </a:p>
          <a:p>
            <a:pPr marL="822960" lvl="2" indent="-274320" algn="l">
              <a:lnSpc>
                <a:spcPts val="6300"/>
              </a:lnSpc>
              <a:buFont typeface="Arial"/>
              <a:buChar char="⚬"/>
            </a:pPr>
            <a:r>
              <a:rPr lang="en-US" sz="3600">
                <a:solidFill>
                  <a:srgbClr val="FFFFFF"/>
                </a:solidFill>
                <a:latin typeface="Raleway"/>
                <a:ea typeface="Raleway"/>
                <a:cs typeface="Raleway"/>
                <a:sym typeface="Raleway"/>
              </a:rPr>
              <a:t> Rotate</a:t>
            </a:r>
          </a:p>
        </p:txBody>
      </p:sp>
      <p:grpSp>
        <p:nvGrpSpPr>
          <p:cNvPr id="11" name="Group 11"/>
          <p:cNvGrpSpPr/>
          <p:nvPr/>
        </p:nvGrpSpPr>
        <p:grpSpPr>
          <a:xfrm>
            <a:off x="12115800" y="5143500"/>
            <a:ext cx="4728147" cy="3959682"/>
            <a:chOff x="0" y="0"/>
            <a:chExt cx="6304196" cy="5279576"/>
          </a:xfrm>
        </p:grpSpPr>
        <p:sp>
          <p:nvSpPr>
            <p:cNvPr id="12" name="Freeform 12"/>
            <p:cNvSpPr/>
            <p:nvPr/>
          </p:nvSpPr>
          <p:spPr>
            <a:xfrm>
              <a:off x="0" y="0"/>
              <a:ext cx="6304153" cy="5279517"/>
            </a:xfrm>
            <a:custGeom>
              <a:avLst/>
              <a:gdLst/>
              <a:ahLst/>
              <a:cxnLst/>
              <a:rect l="l" t="t" r="r" b="b"/>
              <a:pathLst>
                <a:path w="6304153" h="5279517">
                  <a:moveTo>
                    <a:pt x="0" y="0"/>
                  </a:moveTo>
                  <a:lnTo>
                    <a:pt x="6304153" y="0"/>
                  </a:lnTo>
                  <a:lnTo>
                    <a:pt x="6304153" y="5279517"/>
                  </a:lnTo>
                  <a:lnTo>
                    <a:pt x="0" y="5279517"/>
                  </a:lnTo>
                  <a:lnTo>
                    <a:pt x="0" y="0"/>
                  </a:lnTo>
                  <a:close/>
                </a:path>
              </a:pathLst>
            </a:custGeom>
            <a:blipFill>
              <a:blip r:embed="rId8"/>
              <a:stretch>
                <a:fillRect l="-33089" r="-33090" b="-11618"/>
              </a:stretch>
            </a:blipFill>
          </p:spPr>
          <p:txBody>
            <a:bodyPr/>
            <a:lstStyle/>
            <a:p>
              <a:endParaRPr 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F67AD"/>
        </a:solidFill>
        <a:effectLst/>
      </p:bgPr>
    </p:bg>
    <p:spTree>
      <p:nvGrpSpPr>
        <p:cNvPr id="1" name=""/>
        <p:cNvGrpSpPr/>
        <p:nvPr/>
      </p:nvGrpSpPr>
      <p:grpSpPr>
        <a:xfrm>
          <a:off x="0" y="0"/>
          <a:ext cx="0" cy="0"/>
          <a:chOff x="0" y="0"/>
          <a:chExt cx="0" cy="0"/>
        </a:xfrm>
      </p:grpSpPr>
      <p:sp>
        <p:nvSpPr>
          <p:cNvPr id="2" name="Freeform 2"/>
          <p:cNvSpPr/>
          <p:nvPr/>
        </p:nvSpPr>
        <p:spPr>
          <a:xfrm>
            <a:off x="-71437" y="0"/>
            <a:ext cx="18430875" cy="10287000"/>
          </a:xfrm>
          <a:custGeom>
            <a:avLst/>
            <a:gdLst/>
            <a:ahLst/>
            <a:cxnLst/>
            <a:rect l="l" t="t" r="r" b="b"/>
            <a:pathLst>
              <a:path w="18430875" h="10287000">
                <a:moveTo>
                  <a:pt x="0" y="0"/>
                </a:moveTo>
                <a:lnTo>
                  <a:pt x="18430875" y="0"/>
                </a:lnTo>
                <a:lnTo>
                  <a:pt x="18430875" y="10287000"/>
                </a:lnTo>
                <a:lnTo>
                  <a:pt x="0" y="10287000"/>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F67AD"/>
        </a:solidFill>
        <a:effectLst/>
      </p:bgPr>
    </p:bg>
    <p:spTree>
      <p:nvGrpSpPr>
        <p:cNvPr id="1" name=""/>
        <p:cNvGrpSpPr/>
        <p:nvPr/>
      </p:nvGrpSpPr>
      <p:grpSpPr>
        <a:xfrm>
          <a:off x="0" y="0"/>
          <a:ext cx="0" cy="0"/>
          <a:chOff x="0" y="0"/>
          <a:chExt cx="0" cy="0"/>
        </a:xfrm>
      </p:grpSpPr>
      <p:sp>
        <p:nvSpPr>
          <p:cNvPr id="2" name="Freeform 2"/>
          <p:cNvSpPr/>
          <p:nvPr/>
        </p:nvSpPr>
        <p:spPr>
          <a:xfrm>
            <a:off x="487339" y="9334500"/>
            <a:ext cx="2485835" cy="627274"/>
          </a:xfrm>
          <a:custGeom>
            <a:avLst/>
            <a:gdLst/>
            <a:ahLst/>
            <a:cxnLst/>
            <a:rect l="l" t="t" r="r" b="b"/>
            <a:pathLst>
              <a:path w="2485835" h="627274">
                <a:moveTo>
                  <a:pt x="0" y="0"/>
                </a:moveTo>
                <a:lnTo>
                  <a:pt x="2485835" y="0"/>
                </a:lnTo>
                <a:lnTo>
                  <a:pt x="2485835" y="627274"/>
                </a:lnTo>
                <a:lnTo>
                  <a:pt x="0" y="627274"/>
                </a:lnTo>
                <a:lnTo>
                  <a:pt x="0" y="0"/>
                </a:lnTo>
                <a:close/>
              </a:path>
            </a:pathLst>
          </a:custGeom>
          <a:blipFill>
            <a:blip r:embed="rId2">
              <a:extLst>
                <a:ext uri="{96DAC541-7B7A-43D3-8B79-37D633B846F1}">
                  <asvg:svgBlip xmlns:asvg="http://schemas.microsoft.com/office/drawing/2016/SVG/main" r:embed="rId3"/>
                </a:ext>
              </a:extLst>
            </a:blip>
            <a:stretch>
              <a:fillRect l="-467" r="-467"/>
            </a:stretch>
          </a:blipFill>
        </p:spPr>
        <p:txBody>
          <a:bodyPr/>
          <a:lstStyle/>
          <a:p>
            <a:endParaRPr lang="en-US"/>
          </a:p>
        </p:txBody>
      </p:sp>
      <p:grpSp>
        <p:nvGrpSpPr>
          <p:cNvPr id="7" name="Group 7"/>
          <p:cNvGrpSpPr/>
          <p:nvPr/>
        </p:nvGrpSpPr>
        <p:grpSpPr>
          <a:xfrm>
            <a:off x="2993414" y="4452151"/>
            <a:ext cx="12301172" cy="1382699"/>
            <a:chOff x="0" y="0"/>
            <a:chExt cx="16401563" cy="1843598"/>
          </a:xfrm>
        </p:grpSpPr>
        <p:sp>
          <p:nvSpPr>
            <p:cNvPr id="8" name="Freeform 8"/>
            <p:cNvSpPr/>
            <p:nvPr/>
          </p:nvSpPr>
          <p:spPr>
            <a:xfrm>
              <a:off x="0" y="0"/>
              <a:ext cx="16401563" cy="1843598"/>
            </a:xfrm>
            <a:custGeom>
              <a:avLst/>
              <a:gdLst/>
              <a:ahLst/>
              <a:cxnLst/>
              <a:rect l="l" t="t" r="r" b="b"/>
              <a:pathLst>
                <a:path w="16401563" h="1843598">
                  <a:moveTo>
                    <a:pt x="0" y="0"/>
                  </a:moveTo>
                  <a:lnTo>
                    <a:pt x="16401563" y="0"/>
                  </a:lnTo>
                  <a:lnTo>
                    <a:pt x="16401563" y="1843598"/>
                  </a:lnTo>
                  <a:lnTo>
                    <a:pt x="0" y="1843598"/>
                  </a:lnTo>
                  <a:close/>
                </a:path>
              </a:pathLst>
            </a:custGeom>
            <a:solidFill>
              <a:srgbClr val="000000">
                <a:alpha val="0"/>
              </a:srgbClr>
            </a:solidFill>
          </p:spPr>
          <p:txBody>
            <a:bodyPr/>
            <a:lstStyle/>
            <a:p>
              <a:endParaRPr lang="en-US"/>
            </a:p>
          </p:txBody>
        </p:sp>
        <p:sp>
          <p:nvSpPr>
            <p:cNvPr id="9" name="TextBox 9"/>
            <p:cNvSpPr txBox="1"/>
            <p:nvPr/>
          </p:nvSpPr>
          <p:spPr>
            <a:xfrm>
              <a:off x="0" y="0"/>
              <a:ext cx="16401563" cy="1843598"/>
            </a:xfrm>
            <a:prstGeom prst="rect">
              <a:avLst/>
            </a:prstGeom>
          </p:spPr>
          <p:txBody>
            <a:bodyPr lIns="0" tIns="0" rIns="0" bIns="0" rtlCol="0" anchor="b"/>
            <a:lstStyle/>
            <a:p>
              <a:pPr algn="l">
                <a:lnSpc>
                  <a:spcPts val="8159"/>
                </a:lnSpc>
              </a:pPr>
              <a:r>
                <a:rPr lang="en-US" sz="6798" b="1">
                  <a:solidFill>
                    <a:srgbClr val="FFFFFF"/>
                  </a:solidFill>
                  <a:latin typeface="Playfair Display Bold"/>
                  <a:ea typeface="Playfair Display Bold"/>
                  <a:cs typeface="Playfair Display Bold"/>
                  <a:sym typeface="Playfair Display Bold"/>
                </a:rPr>
                <a:t>Learn, Action &amp; Acknowledge</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F67AD"/>
        </a:solidFill>
        <a:effectLst/>
      </p:bgPr>
    </p:bg>
    <p:spTree>
      <p:nvGrpSpPr>
        <p:cNvPr id="1" name=""/>
        <p:cNvGrpSpPr/>
        <p:nvPr/>
      </p:nvGrpSpPr>
      <p:grpSpPr>
        <a:xfrm>
          <a:off x="0" y="0"/>
          <a:ext cx="0" cy="0"/>
          <a:chOff x="0" y="0"/>
          <a:chExt cx="0" cy="0"/>
        </a:xfrm>
      </p:grpSpPr>
      <p:sp>
        <p:nvSpPr>
          <p:cNvPr id="2" name="Freeform 2"/>
          <p:cNvSpPr/>
          <p:nvPr/>
        </p:nvSpPr>
        <p:spPr>
          <a:xfrm>
            <a:off x="487339" y="9334500"/>
            <a:ext cx="2485835" cy="627274"/>
          </a:xfrm>
          <a:custGeom>
            <a:avLst/>
            <a:gdLst/>
            <a:ahLst/>
            <a:cxnLst/>
            <a:rect l="l" t="t" r="r" b="b"/>
            <a:pathLst>
              <a:path w="2485835" h="627274">
                <a:moveTo>
                  <a:pt x="0" y="0"/>
                </a:moveTo>
                <a:lnTo>
                  <a:pt x="2485835" y="0"/>
                </a:lnTo>
                <a:lnTo>
                  <a:pt x="2485835" y="627274"/>
                </a:lnTo>
                <a:lnTo>
                  <a:pt x="0" y="627274"/>
                </a:lnTo>
                <a:lnTo>
                  <a:pt x="0" y="0"/>
                </a:lnTo>
                <a:close/>
              </a:path>
            </a:pathLst>
          </a:custGeom>
          <a:blipFill>
            <a:blip r:embed="rId2">
              <a:extLst>
                <a:ext uri="{96DAC541-7B7A-43D3-8B79-37D633B846F1}">
                  <asvg:svgBlip xmlns:asvg="http://schemas.microsoft.com/office/drawing/2016/SVG/main" r:embed="rId3"/>
                </a:ext>
              </a:extLst>
            </a:blip>
            <a:stretch>
              <a:fillRect l="-467" r="-467"/>
            </a:stretch>
          </a:blipFill>
        </p:spPr>
        <p:txBody>
          <a:bodyPr/>
          <a:lstStyle/>
          <a:p>
            <a:endParaRPr lang="en-US"/>
          </a:p>
        </p:txBody>
      </p:sp>
      <p:sp>
        <p:nvSpPr>
          <p:cNvPr id="7" name="TextBox 7"/>
          <p:cNvSpPr txBox="1"/>
          <p:nvPr/>
        </p:nvSpPr>
        <p:spPr>
          <a:xfrm>
            <a:off x="2774155" y="4114813"/>
            <a:ext cx="12739690" cy="3088794"/>
          </a:xfrm>
          <a:prstGeom prst="rect">
            <a:avLst/>
          </a:prstGeom>
        </p:spPr>
        <p:txBody>
          <a:bodyPr lIns="0" tIns="0" rIns="0" bIns="0" rtlCol="0" anchor="t">
            <a:spAutoFit/>
          </a:bodyPr>
          <a:lstStyle/>
          <a:p>
            <a:pPr algn="ctr">
              <a:lnSpc>
                <a:spcPts val="8159"/>
              </a:lnSpc>
            </a:pPr>
            <a:r>
              <a:rPr lang="en-US" sz="6798" b="1" dirty="0">
                <a:solidFill>
                  <a:srgbClr val="FFFFFF"/>
                </a:solidFill>
                <a:latin typeface="Playfair Display Bold"/>
                <a:ea typeface="Playfair Display Bold"/>
                <a:cs typeface="Playfair Display Bold"/>
                <a:sym typeface="Playfair Display Bold"/>
              </a:rPr>
              <a:t>Thank you for attending!</a:t>
            </a:r>
          </a:p>
          <a:p>
            <a:pPr algn="ctr">
              <a:lnSpc>
                <a:spcPts val="8159"/>
              </a:lnSpc>
            </a:pPr>
            <a:r>
              <a:rPr lang="en-US" sz="6798" b="1" dirty="0">
                <a:solidFill>
                  <a:srgbClr val="FFFFFF"/>
                </a:solidFill>
                <a:latin typeface="Playfair Display Bold"/>
                <a:ea typeface="Playfair Display Bold"/>
                <a:cs typeface="Playfair Display Bold"/>
                <a:sym typeface="Playfair Display Bold"/>
              </a:rPr>
              <a:t>Reach out to Coach Jackie:</a:t>
            </a:r>
          </a:p>
          <a:p>
            <a:pPr algn="ctr">
              <a:lnSpc>
                <a:spcPts val="8159"/>
              </a:lnSpc>
            </a:pPr>
            <a:r>
              <a:rPr lang="en-US" sz="6798" b="1" dirty="0">
                <a:solidFill>
                  <a:srgbClr val="FFFFFF"/>
                </a:solidFill>
                <a:latin typeface="Playfair Display Bold"/>
                <a:ea typeface="Playfair Display Bold"/>
                <a:cs typeface="Playfair Display Bold"/>
                <a:sym typeface="Playfair Display Bold"/>
              </a:rPr>
              <a:t>Jackie@CoachJackieRoss.com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F67AD"/>
        </a:solidFill>
        <a:effectLst/>
      </p:bgPr>
    </p:bg>
    <p:spTree>
      <p:nvGrpSpPr>
        <p:cNvPr id="1" name=""/>
        <p:cNvGrpSpPr/>
        <p:nvPr/>
      </p:nvGrpSpPr>
      <p:grpSpPr>
        <a:xfrm>
          <a:off x="0" y="0"/>
          <a:ext cx="0" cy="0"/>
          <a:chOff x="0" y="0"/>
          <a:chExt cx="0" cy="0"/>
        </a:xfrm>
      </p:grpSpPr>
      <p:sp>
        <p:nvSpPr>
          <p:cNvPr id="2" name="Freeform 2"/>
          <p:cNvSpPr/>
          <p:nvPr/>
        </p:nvSpPr>
        <p:spPr>
          <a:xfrm>
            <a:off x="487339" y="9334500"/>
            <a:ext cx="2485835" cy="627274"/>
          </a:xfrm>
          <a:custGeom>
            <a:avLst/>
            <a:gdLst/>
            <a:ahLst/>
            <a:cxnLst/>
            <a:rect l="l" t="t" r="r" b="b"/>
            <a:pathLst>
              <a:path w="2485835" h="627274">
                <a:moveTo>
                  <a:pt x="0" y="0"/>
                </a:moveTo>
                <a:lnTo>
                  <a:pt x="2485835" y="0"/>
                </a:lnTo>
                <a:lnTo>
                  <a:pt x="2485835" y="627274"/>
                </a:lnTo>
                <a:lnTo>
                  <a:pt x="0" y="627274"/>
                </a:lnTo>
                <a:lnTo>
                  <a:pt x="0" y="0"/>
                </a:lnTo>
                <a:close/>
              </a:path>
            </a:pathLst>
          </a:custGeom>
          <a:blipFill>
            <a:blip r:embed="rId2">
              <a:extLst>
                <a:ext uri="{96DAC541-7B7A-43D3-8B79-37D633B846F1}">
                  <asvg:svgBlip xmlns:asvg="http://schemas.microsoft.com/office/drawing/2016/SVG/main" r:embed="rId3"/>
                </a:ext>
              </a:extLst>
            </a:blip>
            <a:stretch>
              <a:fillRect l="-467" r="-467"/>
            </a:stretch>
          </a:blipFill>
        </p:spPr>
        <p:txBody>
          <a:bodyPr/>
          <a:lstStyle/>
          <a:p>
            <a:endParaRPr lang="en-US"/>
          </a:p>
        </p:txBody>
      </p:sp>
      <p:sp>
        <p:nvSpPr>
          <p:cNvPr id="7" name="TextBox 7"/>
          <p:cNvSpPr txBox="1"/>
          <p:nvPr/>
        </p:nvSpPr>
        <p:spPr>
          <a:xfrm>
            <a:off x="1905000" y="4214943"/>
            <a:ext cx="14478000" cy="758190"/>
          </a:xfrm>
          <a:prstGeom prst="rect">
            <a:avLst/>
          </a:prstGeom>
        </p:spPr>
        <p:txBody>
          <a:bodyPr lIns="0" tIns="0" rIns="0" bIns="0" rtlCol="0" anchor="t">
            <a:spAutoFit/>
          </a:bodyPr>
          <a:lstStyle/>
          <a:p>
            <a:pPr algn="l">
              <a:lnSpc>
                <a:spcPts val="6300"/>
              </a:lnSpc>
            </a:pPr>
            <a:r>
              <a:rPr lang="en-US" sz="3600" b="1">
                <a:solidFill>
                  <a:srgbClr val="FFFFFF"/>
                </a:solidFill>
                <a:latin typeface="Raleway Bold"/>
                <a:ea typeface="Raleway Bold"/>
                <a:cs typeface="Raleway Bold"/>
                <a:sym typeface="Raleway Bold"/>
              </a:rPr>
              <a:t>Self?  Team?  Organization?  Global Community?</a:t>
            </a:r>
          </a:p>
        </p:txBody>
      </p:sp>
      <p:grpSp>
        <p:nvGrpSpPr>
          <p:cNvPr id="8" name="Group 8"/>
          <p:cNvGrpSpPr/>
          <p:nvPr/>
        </p:nvGrpSpPr>
        <p:grpSpPr>
          <a:xfrm>
            <a:off x="1905000" y="1262827"/>
            <a:ext cx="14478000" cy="2689364"/>
            <a:chOff x="0" y="0"/>
            <a:chExt cx="19304000" cy="3585819"/>
          </a:xfrm>
        </p:grpSpPr>
        <p:sp>
          <p:nvSpPr>
            <p:cNvPr id="9" name="Freeform 9"/>
            <p:cNvSpPr/>
            <p:nvPr/>
          </p:nvSpPr>
          <p:spPr>
            <a:xfrm>
              <a:off x="0" y="0"/>
              <a:ext cx="19304000" cy="3585819"/>
            </a:xfrm>
            <a:custGeom>
              <a:avLst/>
              <a:gdLst/>
              <a:ahLst/>
              <a:cxnLst/>
              <a:rect l="l" t="t" r="r" b="b"/>
              <a:pathLst>
                <a:path w="19304000" h="3585819">
                  <a:moveTo>
                    <a:pt x="0" y="0"/>
                  </a:moveTo>
                  <a:lnTo>
                    <a:pt x="19304000" y="0"/>
                  </a:lnTo>
                  <a:lnTo>
                    <a:pt x="19304000" y="3585819"/>
                  </a:lnTo>
                  <a:lnTo>
                    <a:pt x="0" y="3585819"/>
                  </a:lnTo>
                  <a:close/>
                </a:path>
              </a:pathLst>
            </a:custGeom>
            <a:solidFill>
              <a:srgbClr val="000000">
                <a:alpha val="0"/>
              </a:srgbClr>
            </a:solidFill>
          </p:spPr>
          <p:txBody>
            <a:bodyPr/>
            <a:lstStyle/>
            <a:p>
              <a:endParaRPr lang="en-US"/>
            </a:p>
          </p:txBody>
        </p:sp>
        <p:sp>
          <p:nvSpPr>
            <p:cNvPr id="10" name="TextBox 10"/>
            <p:cNvSpPr txBox="1"/>
            <p:nvPr/>
          </p:nvSpPr>
          <p:spPr>
            <a:xfrm>
              <a:off x="0" y="-133350"/>
              <a:ext cx="19304000" cy="3719169"/>
            </a:xfrm>
            <a:prstGeom prst="rect">
              <a:avLst/>
            </a:prstGeom>
          </p:spPr>
          <p:txBody>
            <a:bodyPr lIns="0" tIns="0" rIns="0" bIns="0" rtlCol="0" anchor="b"/>
            <a:lstStyle/>
            <a:p>
              <a:pPr algn="l">
                <a:lnSpc>
                  <a:spcPts val="9519"/>
                </a:lnSpc>
              </a:pPr>
              <a:r>
                <a:rPr lang="en-US" sz="6800" b="1">
                  <a:solidFill>
                    <a:srgbClr val="FFFFFF"/>
                  </a:solidFill>
                  <a:latin typeface="Playfair Display Bold"/>
                  <a:ea typeface="Playfair Display Bold"/>
                  <a:cs typeface="Playfair Display Bold"/>
                  <a:sym typeface="Playfair Display Bold"/>
                </a:rPr>
                <a:t>Share a story of why being here is important.</a:t>
              </a:r>
            </a:p>
          </p:txBody>
        </p:sp>
      </p:grpSp>
      <p:sp>
        <p:nvSpPr>
          <p:cNvPr id="11" name="TextBox 11"/>
          <p:cNvSpPr txBox="1"/>
          <p:nvPr/>
        </p:nvSpPr>
        <p:spPr>
          <a:xfrm>
            <a:off x="1905000" y="5236348"/>
            <a:ext cx="14478000" cy="3006171"/>
          </a:xfrm>
          <a:prstGeom prst="rect">
            <a:avLst/>
          </a:prstGeom>
        </p:spPr>
        <p:txBody>
          <a:bodyPr lIns="0" tIns="0" rIns="0" bIns="0" rtlCol="0" anchor="t">
            <a:spAutoFit/>
          </a:bodyPr>
          <a:lstStyle/>
          <a:p>
            <a:pPr marL="822960" lvl="2" indent="-274320" algn="l">
              <a:lnSpc>
                <a:spcPts val="6300"/>
              </a:lnSpc>
              <a:buFont typeface="Arial"/>
              <a:buChar char="⚬"/>
            </a:pPr>
            <a:r>
              <a:rPr lang="en-US" sz="3600">
                <a:solidFill>
                  <a:srgbClr val="FFFFFF"/>
                </a:solidFill>
                <a:latin typeface="Raleway"/>
                <a:ea typeface="Raleway"/>
                <a:cs typeface="Raleway"/>
                <a:sym typeface="Raleway"/>
              </a:rPr>
              <a:t>Share 2-3 minutes</a:t>
            </a:r>
          </a:p>
          <a:p>
            <a:pPr marL="822960" lvl="2" indent="-274320" algn="l">
              <a:lnSpc>
                <a:spcPts val="6300"/>
              </a:lnSpc>
              <a:buFont typeface="Arial"/>
              <a:buChar char="⚬"/>
            </a:pPr>
            <a:r>
              <a:rPr lang="en-US" sz="3600">
                <a:solidFill>
                  <a:srgbClr val="FFFFFF"/>
                </a:solidFill>
                <a:latin typeface="Raleway"/>
                <a:ea typeface="Raleway"/>
                <a:cs typeface="Raleway"/>
                <a:sym typeface="Raleway"/>
              </a:rPr>
              <a:t>Notice/Acknowledge 30 seconds</a:t>
            </a:r>
          </a:p>
          <a:p>
            <a:pPr marL="822960" lvl="2" indent="-274320" algn="l">
              <a:lnSpc>
                <a:spcPts val="6300"/>
              </a:lnSpc>
              <a:buFont typeface="Arial"/>
              <a:buChar char="⚬"/>
            </a:pPr>
            <a:r>
              <a:rPr lang="en-US" sz="3600">
                <a:solidFill>
                  <a:srgbClr val="FFFFFF"/>
                </a:solidFill>
                <a:latin typeface="Raleway"/>
                <a:ea typeface="Raleway"/>
                <a:cs typeface="Raleway"/>
                <a:sym typeface="Raleway"/>
              </a:rPr>
              <a:t> Rotate</a:t>
            </a:r>
          </a:p>
        </p:txBody>
      </p:sp>
      <p:grpSp>
        <p:nvGrpSpPr>
          <p:cNvPr id="12" name="Group 12"/>
          <p:cNvGrpSpPr/>
          <p:nvPr/>
        </p:nvGrpSpPr>
        <p:grpSpPr>
          <a:xfrm>
            <a:off x="12192000" y="3809400"/>
            <a:ext cx="4728147" cy="4419600"/>
            <a:chOff x="0" y="0"/>
            <a:chExt cx="6304196" cy="5892800"/>
          </a:xfrm>
        </p:grpSpPr>
        <p:sp>
          <p:nvSpPr>
            <p:cNvPr id="13" name="Freeform 13"/>
            <p:cNvSpPr/>
            <p:nvPr/>
          </p:nvSpPr>
          <p:spPr>
            <a:xfrm>
              <a:off x="0" y="0"/>
              <a:ext cx="6304153" cy="5892800"/>
            </a:xfrm>
            <a:custGeom>
              <a:avLst/>
              <a:gdLst/>
              <a:ahLst/>
              <a:cxnLst/>
              <a:rect l="l" t="t" r="r" b="b"/>
              <a:pathLst>
                <a:path w="6304153" h="5892800">
                  <a:moveTo>
                    <a:pt x="0" y="0"/>
                  </a:moveTo>
                  <a:lnTo>
                    <a:pt x="6304153" y="0"/>
                  </a:lnTo>
                  <a:lnTo>
                    <a:pt x="6304153" y="5892800"/>
                  </a:lnTo>
                  <a:lnTo>
                    <a:pt x="0" y="5892800"/>
                  </a:lnTo>
                  <a:lnTo>
                    <a:pt x="0" y="0"/>
                  </a:lnTo>
                  <a:close/>
                </a:path>
              </a:pathLst>
            </a:custGeom>
            <a:blipFill>
              <a:blip r:embed="rId4"/>
              <a:stretch>
                <a:fillRect l="-33089" r="-33090" b="-1"/>
              </a:stretch>
            </a:blipFill>
          </p:spPr>
          <p:txBody>
            <a:bodyPr/>
            <a:lstStyle/>
            <a:p>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F67AD"/>
        </a:solidFill>
        <a:effectLst/>
      </p:bgPr>
    </p:bg>
    <p:spTree>
      <p:nvGrpSpPr>
        <p:cNvPr id="1" name=""/>
        <p:cNvGrpSpPr/>
        <p:nvPr/>
      </p:nvGrpSpPr>
      <p:grpSpPr>
        <a:xfrm>
          <a:off x="0" y="0"/>
          <a:ext cx="0" cy="0"/>
          <a:chOff x="0" y="0"/>
          <a:chExt cx="0" cy="0"/>
        </a:xfrm>
      </p:grpSpPr>
      <p:sp>
        <p:nvSpPr>
          <p:cNvPr id="2" name="Freeform 2"/>
          <p:cNvSpPr/>
          <p:nvPr/>
        </p:nvSpPr>
        <p:spPr>
          <a:xfrm>
            <a:off x="487339" y="9334500"/>
            <a:ext cx="2485835" cy="627274"/>
          </a:xfrm>
          <a:custGeom>
            <a:avLst/>
            <a:gdLst/>
            <a:ahLst/>
            <a:cxnLst/>
            <a:rect l="l" t="t" r="r" b="b"/>
            <a:pathLst>
              <a:path w="2485835" h="627274">
                <a:moveTo>
                  <a:pt x="0" y="0"/>
                </a:moveTo>
                <a:lnTo>
                  <a:pt x="2485835" y="0"/>
                </a:lnTo>
                <a:lnTo>
                  <a:pt x="2485835" y="627274"/>
                </a:lnTo>
                <a:lnTo>
                  <a:pt x="0" y="627274"/>
                </a:lnTo>
                <a:lnTo>
                  <a:pt x="0" y="0"/>
                </a:lnTo>
                <a:close/>
              </a:path>
            </a:pathLst>
          </a:custGeom>
          <a:blipFill>
            <a:blip r:embed="rId3">
              <a:extLst>
                <a:ext uri="{96DAC541-7B7A-43D3-8B79-37D633B846F1}">
                  <asvg:svgBlip xmlns:asvg="http://schemas.microsoft.com/office/drawing/2016/SVG/main" r:embed="rId4"/>
                </a:ext>
              </a:extLst>
            </a:blip>
            <a:stretch>
              <a:fillRect l="-467" r="-467"/>
            </a:stretch>
          </a:blipFill>
        </p:spPr>
        <p:txBody>
          <a:bodyPr/>
          <a:lstStyle/>
          <a:p>
            <a:endParaRPr lang="en-US"/>
          </a:p>
        </p:txBody>
      </p:sp>
      <p:grpSp>
        <p:nvGrpSpPr>
          <p:cNvPr id="5" name="Group 5"/>
          <p:cNvGrpSpPr/>
          <p:nvPr/>
        </p:nvGrpSpPr>
        <p:grpSpPr>
          <a:xfrm>
            <a:off x="2216964" y="1069519"/>
            <a:ext cx="14478000" cy="2092781"/>
            <a:chOff x="0" y="0"/>
            <a:chExt cx="19304000" cy="2790375"/>
          </a:xfrm>
        </p:grpSpPr>
        <p:sp>
          <p:nvSpPr>
            <p:cNvPr id="6" name="Freeform 6"/>
            <p:cNvSpPr/>
            <p:nvPr/>
          </p:nvSpPr>
          <p:spPr>
            <a:xfrm>
              <a:off x="0" y="0"/>
              <a:ext cx="19304000" cy="2790375"/>
            </a:xfrm>
            <a:custGeom>
              <a:avLst/>
              <a:gdLst/>
              <a:ahLst/>
              <a:cxnLst/>
              <a:rect l="l" t="t" r="r" b="b"/>
              <a:pathLst>
                <a:path w="19304000" h="2790375">
                  <a:moveTo>
                    <a:pt x="0" y="0"/>
                  </a:moveTo>
                  <a:lnTo>
                    <a:pt x="19304000" y="0"/>
                  </a:lnTo>
                  <a:lnTo>
                    <a:pt x="19304000" y="2790375"/>
                  </a:lnTo>
                  <a:lnTo>
                    <a:pt x="0" y="2790375"/>
                  </a:lnTo>
                  <a:close/>
                </a:path>
              </a:pathLst>
            </a:custGeom>
            <a:solidFill>
              <a:srgbClr val="000000">
                <a:alpha val="0"/>
              </a:srgbClr>
            </a:solidFill>
          </p:spPr>
          <p:txBody>
            <a:bodyPr/>
            <a:lstStyle/>
            <a:p>
              <a:endParaRPr lang="en-US"/>
            </a:p>
          </p:txBody>
        </p:sp>
        <p:sp>
          <p:nvSpPr>
            <p:cNvPr id="7" name="TextBox 7"/>
            <p:cNvSpPr txBox="1"/>
            <p:nvPr/>
          </p:nvSpPr>
          <p:spPr>
            <a:xfrm>
              <a:off x="0" y="-133350"/>
              <a:ext cx="19304000" cy="2923725"/>
            </a:xfrm>
            <a:prstGeom prst="rect">
              <a:avLst/>
            </a:prstGeom>
          </p:spPr>
          <p:txBody>
            <a:bodyPr lIns="0" tIns="0" rIns="0" bIns="0" rtlCol="0" anchor="b"/>
            <a:lstStyle/>
            <a:p>
              <a:pPr algn="l">
                <a:lnSpc>
                  <a:spcPts val="9519"/>
                </a:lnSpc>
              </a:pPr>
              <a:r>
                <a:rPr lang="en-US" sz="6798" b="1">
                  <a:solidFill>
                    <a:srgbClr val="FFFFFF"/>
                  </a:solidFill>
                  <a:latin typeface="Playfair Display Bold"/>
                  <a:ea typeface="Playfair Display Bold"/>
                  <a:cs typeface="Playfair Display Bold"/>
                  <a:sym typeface="Playfair Display Bold"/>
                </a:rPr>
                <a:t>Redefining Leadership</a:t>
              </a:r>
            </a:p>
          </p:txBody>
        </p:sp>
      </p:grpSp>
      <p:sp>
        <p:nvSpPr>
          <p:cNvPr id="8" name="Freeform 8"/>
          <p:cNvSpPr/>
          <p:nvPr/>
        </p:nvSpPr>
        <p:spPr>
          <a:xfrm>
            <a:off x="5732195" y="3919112"/>
            <a:ext cx="422433" cy="422433"/>
          </a:xfrm>
          <a:custGeom>
            <a:avLst/>
            <a:gdLst/>
            <a:ahLst/>
            <a:cxnLst/>
            <a:rect l="l" t="t" r="r" b="b"/>
            <a:pathLst>
              <a:path w="422433" h="422433">
                <a:moveTo>
                  <a:pt x="0" y="0"/>
                </a:moveTo>
                <a:lnTo>
                  <a:pt x="422432" y="0"/>
                </a:lnTo>
                <a:lnTo>
                  <a:pt x="422432" y="422433"/>
                </a:lnTo>
                <a:lnTo>
                  <a:pt x="0" y="4224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9" name="TextBox 9"/>
          <p:cNvSpPr txBox="1"/>
          <p:nvPr/>
        </p:nvSpPr>
        <p:spPr>
          <a:xfrm>
            <a:off x="2216964" y="3584971"/>
            <a:ext cx="14478000" cy="3958590"/>
          </a:xfrm>
          <a:prstGeom prst="rect">
            <a:avLst/>
          </a:prstGeom>
        </p:spPr>
        <p:txBody>
          <a:bodyPr lIns="0" tIns="0" rIns="0" bIns="0" rtlCol="0" anchor="t">
            <a:spAutoFit/>
          </a:bodyPr>
          <a:lstStyle/>
          <a:p>
            <a:pPr marL="822503" lvl="2" indent="-274168" algn="l">
              <a:lnSpc>
                <a:spcPts val="6300"/>
              </a:lnSpc>
              <a:buFont typeface="Arial"/>
              <a:buChar char="⚬"/>
            </a:pPr>
            <a:r>
              <a:rPr lang="en-US" sz="3600" b="1" spc="36">
                <a:solidFill>
                  <a:srgbClr val="FFFFFF"/>
                </a:solidFill>
                <a:latin typeface="Raleway Bold"/>
                <a:ea typeface="Raleway Bold"/>
                <a:cs typeface="Raleway Bold"/>
                <a:sym typeface="Raleway Bold"/>
              </a:rPr>
              <a:t>Leadership       Title</a:t>
            </a:r>
          </a:p>
          <a:p>
            <a:pPr marL="822503" lvl="2" indent="-274168" algn="l">
              <a:lnSpc>
                <a:spcPts val="6300"/>
              </a:lnSpc>
              <a:buFont typeface="Arial"/>
              <a:buChar char="⚬"/>
            </a:pPr>
            <a:r>
              <a:rPr lang="en-US" sz="3600" b="1" spc="36">
                <a:solidFill>
                  <a:srgbClr val="FFFFFF"/>
                </a:solidFill>
                <a:latin typeface="Raleway Bold"/>
                <a:ea typeface="Raleway Bold"/>
                <a:cs typeface="Raleway Bold"/>
                <a:sym typeface="Raleway Bold"/>
              </a:rPr>
              <a:t>Inner work:  </a:t>
            </a:r>
            <a:r>
              <a:rPr lang="en-US" sz="3600" spc="36">
                <a:solidFill>
                  <a:srgbClr val="FFFFFF"/>
                </a:solidFill>
                <a:latin typeface="Raleway"/>
                <a:ea typeface="Raleway"/>
                <a:cs typeface="Raleway"/>
                <a:sym typeface="Raleway"/>
              </a:rPr>
              <a:t>PACT Framework</a:t>
            </a:r>
          </a:p>
          <a:p>
            <a:pPr marL="822503" lvl="2" indent="-274168" algn="l">
              <a:lnSpc>
                <a:spcPts val="6300"/>
              </a:lnSpc>
              <a:buFont typeface="Arial"/>
              <a:buChar char="⚬"/>
            </a:pPr>
            <a:r>
              <a:rPr lang="en-US" sz="3600" b="1" spc="36">
                <a:solidFill>
                  <a:srgbClr val="FFFFFF"/>
                </a:solidFill>
                <a:latin typeface="Raleway Bold"/>
                <a:ea typeface="Raleway Bold"/>
                <a:cs typeface="Raleway Bold"/>
                <a:sym typeface="Raleway Bold"/>
              </a:rPr>
              <a:t>Outer Stategy:  </a:t>
            </a:r>
            <a:r>
              <a:rPr lang="en-US" sz="3600" spc="36">
                <a:solidFill>
                  <a:srgbClr val="FFFFFF"/>
                </a:solidFill>
                <a:latin typeface="Raleway"/>
                <a:ea typeface="Raleway"/>
                <a:cs typeface="Raleway"/>
                <a:sym typeface="Raleway"/>
              </a:rPr>
              <a:t>3 R’s of Influence</a:t>
            </a:r>
          </a:p>
          <a:p>
            <a:pPr marL="822960" lvl="2" indent="-274320" algn="l">
              <a:lnSpc>
                <a:spcPts val="6300"/>
              </a:lnSpc>
              <a:buFont typeface="Arial"/>
              <a:buChar char="⚬"/>
            </a:pPr>
            <a:r>
              <a:rPr lang="en-US" sz="3600" b="1" spc="36">
                <a:solidFill>
                  <a:srgbClr val="FFFFFF"/>
                </a:solidFill>
                <a:latin typeface="Raleway Bold"/>
                <a:ea typeface="Raleway Bold"/>
                <a:cs typeface="Raleway Bold"/>
                <a:sym typeface="Raleway Bold"/>
              </a:rPr>
              <a:t>Influence</a:t>
            </a:r>
            <a:r>
              <a:rPr lang="en-US" sz="3600" spc="36">
                <a:solidFill>
                  <a:srgbClr val="FFFFFF"/>
                </a:solidFill>
                <a:latin typeface="Raleway"/>
                <a:ea typeface="Raleway"/>
                <a:cs typeface="Raleway"/>
                <a:sym typeface="Raleway"/>
              </a:rPr>
              <a:t> happens at the intersection of who you are and how you connect. </a:t>
            </a:r>
          </a:p>
        </p:txBody>
      </p:sp>
      <p:sp>
        <p:nvSpPr>
          <p:cNvPr id="10" name="TextBox 10"/>
          <p:cNvSpPr txBox="1"/>
          <p:nvPr/>
        </p:nvSpPr>
        <p:spPr>
          <a:xfrm>
            <a:off x="5562600" y="8774430"/>
            <a:ext cx="11841212" cy="716350"/>
          </a:xfrm>
          <a:prstGeom prst="rect">
            <a:avLst/>
          </a:prstGeom>
        </p:spPr>
        <p:txBody>
          <a:bodyPr wrap="square" lIns="0" tIns="0" rIns="0" bIns="0" rtlCol="0" anchor="t">
            <a:spAutoFit/>
          </a:bodyPr>
          <a:lstStyle/>
          <a:p>
            <a:pPr algn="ctr">
              <a:lnSpc>
                <a:spcPts val="6300"/>
              </a:lnSpc>
              <a:spcBef>
                <a:spcPct val="0"/>
              </a:spcBef>
            </a:pPr>
            <a:r>
              <a:rPr lang="en-US" sz="3600" b="1" i="1" dirty="0">
                <a:solidFill>
                  <a:srgbClr val="FFFFFF"/>
                </a:solidFill>
                <a:latin typeface="Raleway Bold Italics"/>
                <a:ea typeface="Raleway Bold Italics"/>
                <a:cs typeface="Raleway Bold Italics"/>
                <a:sym typeface="Raleway Bold Italics"/>
              </a:rPr>
              <a:t>“Leadership is shifting from hierarchy to humanity.”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F67AD"/>
        </a:solidFill>
        <a:effectLst/>
      </p:bgPr>
    </p:bg>
    <p:spTree>
      <p:nvGrpSpPr>
        <p:cNvPr id="1" name=""/>
        <p:cNvGrpSpPr/>
        <p:nvPr/>
      </p:nvGrpSpPr>
      <p:grpSpPr>
        <a:xfrm>
          <a:off x="0" y="0"/>
          <a:ext cx="0" cy="0"/>
          <a:chOff x="0" y="0"/>
          <a:chExt cx="0" cy="0"/>
        </a:xfrm>
      </p:grpSpPr>
      <p:sp>
        <p:nvSpPr>
          <p:cNvPr id="2" name="Freeform 2"/>
          <p:cNvSpPr/>
          <p:nvPr/>
        </p:nvSpPr>
        <p:spPr>
          <a:xfrm>
            <a:off x="487339" y="9334500"/>
            <a:ext cx="2485835" cy="627274"/>
          </a:xfrm>
          <a:custGeom>
            <a:avLst/>
            <a:gdLst/>
            <a:ahLst/>
            <a:cxnLst/>
            <a:rect l="l" t="t" r="r" b="b"/>
            <a:pathLst>
              <a:path w="2485835" h="627274">
                <a:moveTo>
                  <a:pt x="0" y="0"/>
                </a:moveTo>
                <a:lnTo>
                  <a:pt x="2485835" y="0"/>
                </a:lnTo>
                <a:lnTo>
                  <a:pt x="2485835" y="627274"/>
                </a:lnTo>
                <a:lnTo>
                  <a:pt x="0" y="627274"/>
                </a:lnTo>
                <a:lnTo>
                  <a:pt x="0" y="0"/>
                </a:lnTo>
                <a:close/>
              </a:path>
            </a:pathLst>
          </a:custGeom>
          <a:blipFill>
            <a:blip r:embed="rId3">
              <a:extLst>
                <a:ext uri="{96DAC541-7B7A-43D3-8B79-37D633B846F1}">
                  <asvg:svgBlip xmlns:asvg="http://schemas.microsoft.com/office/drawing/2016/SVG/main" r:embed="rId4"/>
                </a:ext>
              </a:extLst>
            </a:blip>
            <a:stretch>
              <a:fillRect l="-467" r="-467"/>
            </a:stretch>
          </a:blipFill>
        </p:spPr>
        <p:txBody>
          <a:bodyPr/>
          <a:lstStyle/>
          <a:p>
            <a:endParaRPr lang="en-US"/>
          </a:p>
        </p:txBody>
      </p:sp>
      <p:grpSp>
        <p:nvGrpSpPr>
          <p:cNvPr id="7" name="Group 7"/>
          <p:cNvGrpSpPr/>
          <p:nvPr/>
        </p:nvGrpSpPr>
        <p:grpSpPr>
          <a:xfrm>
            <a:off x="1172664" y="1181438"/>
            <a:ext cx="5348288" cy="6614517"/>
            <a:chOff x="0" y="0"/>
            <a:chExt cx="7131051" cy="8819356"/>
          </a:xfrm>
        </p:grpSpPr>
        <p:sp>
          <p:nvSpPr>
            <p:cNvPr id="8" name="Freeform 8"/>
            <p:cNvSpPr/>
            <p:nvPr/>
          </p:nvSpPr>
          <p:spPr>
            <a:xfrm>
              <a:off x="0" y="0"/>
              <a:ext cx="7131051" cy="8819356"/>
            </a:xfrm>
            <a:custGeom>
              <a:avLst/>
              <a:gdLst/>
              <a:ahLst/>
              <a:cxnLst/>
              <a:rect l="l" t="t" r="r" b="b"/>
              <a:pathLst>
                <a:path w="7131051" h="8819356">
                  <a:moveTo>
                    <a:pt x="0" y="0"/>
                  </a:moveTo>
                  <a:lnTo>
                    <a:pt x="7131051" y="0"/>
                  </a:lnTo>
                  <a:lnTo>
                    <a:pt x="7131051" y="8819356"/>
                  </a:lnTo>
                  <a:lnTo>
                    <a:pt x="0" y="8819356"/>
                  </a:lnTo>
                  <a:close/>
                </a:path>
              </a:pathLst>
            </a:custGeom>
            <a:solidFill>
              <a:srgbClr val="000000">
                <a:alpha val="0"/>
              </a:srgbClr>
            </a:solidFill>
          </p:spPr>
          <p:txBody>
            <a:bodyPr/>
            <a:lstStyle/>
            <a:p>
              <a:endParaRPr lang="en-US"/>
            </a:p>
          </p:txBody>
        </p:sp>
        <p:sp>
          <p:nvSpPr>
            <p:cNvPr id="9" name="TextBox 9"/>
            <p:cNvSpPr txBox="1"/>
            <p:nvPr/>
          </p:nvSpPr>
          <p:spPr>
            <a:xfrm>
              <a:off x="0" y="0"/>
              <a:ext cx="7131051" cy="8819356"/>
            </a:xfrm>
            <a:prstGeom prst="rect">
              <a:avLst/>
            </a:prstGeom>
          </p:spPr>
          <p:txBody>
            <a:bodyPr lIns="0" tIns="0" rIns="0" bIns="0" rtlCol="0" anchor="ctr"/>
            <a:lstStyle/>
            <a:p>
              <a:pPr algn="ctr">
                <a:lnSpc>
                  <a:spcPts val="8159"/>
                </a:lnSpc>
              </a:pPr>
              <a:r>
                <a:rPr lang="en-US" sz="6798">
                  <a:solidFill>
                    <a:srgbClr val="FFFFFF"/>
                  </a:solidFill>
                  <a:latin typeface="Playfair Display"/>
                  <a:ea typeface="Playfair Display"/>
                  <a:cs typeface="Playfair Display"/>
                  <a:sym typeface="Playfair Display"/>
                </a:rPr>
                <a:t>Introducing </a:t>
              </a:r>
              <a:r>
                <a:rPr lang="en-US" sz="6798" b="1">
                  <a:solidFill>
                    <a:srgbClr val="FFFFFF"/>
                  </a:solidFill>
                  <a:latin typeface="Playfair Display Bold"/>
                  <a:ea typeface="Playfair Display Bold"/>
                  <a:cs typeface="Playfair Display Bold"/>
                  <a:sym typeface="Playfair Display Bold"/>
                </a:rPr>
                <a:t>PACT</a:t>
              </a:r>
            </a:p>
          </p:txBody>
        </p:sp>
      </p:grpSp>
      <p:grpSp>
        <p:nvGrpSpPr>
          <p:cNvPr id="10" name="Group 10"/>
          <p:cNvGrpSpPr/>
          <p:nvPr/>
        </p:nvGrpSpPr>
        <p:grpSpPr>
          <a:xfrm>
            <a:off x="7421812" y="1028700"/>
            <a:ext cx="9677400" cy="7710940"/>
            <a:chOff x="0" y="0"/>
            <a:chExt cx="12903200" cy="10281254"/>
          </a:xfrm>
        </p:grpSpPr>
        <p:sp>
          <p:nvSpPr>
            <p:cNvPr id="11" name="Freeform 11"/>
            <p:cNvSpPr/>
            <p:nvPr/>
          </p:nvSpPr>
          <p:spPr>
            <a:xfrm>
              <a:off x="0" y="0"/>
              <a:ext cx="12903200" cy="10281254"/>
            </a:xfrm>
            <a:custGeom>
              <a:avLst/>
              <a:gdLst/>
              <a:ahLst/>
              <a:cxnLst/>
              <a:rect l="l" t="t" r="r" b="b"/>
              <a:pathLst>
                <a:path w="12903200" h="10281254">
                  <a:moveTo>
                    <a:pt x="0" y="0"/>
                  </a:moveTo>
                  <a:lnTo>
                    <a:pt x="12903200" y="0"/>
                  </a:lnTo>
                  <a:lnTo>
                    <a:pt x="12903200" y="10281254"/>
                  </a:lnTo>
                  <a:lnTo>
                    <a:pt x="0" y="10281254"/>
                  </a:lnTo>
                  <a:close/>
                </a:path>
              </a:pathLst>
            </a:custGeom>
            <a:solidFill>
              <a:srgbClr val="000000">
                <a:alpha val="0"/>
              </a:srgbClr>
            </a:solidFill>
          </p:spPr>
          <p:txBody>
            <a:bodyPr/>
            <a:lstStyle/>
            <a:p>
              <a:endParaRPr lang="en-US"/>
            </a:p>
          </p:txBody>
        </p:sp>
        <p:sp>
          <p:nvSpPr>
            <p:cNvPr id="12" name="TextBox 12"/>
            <p:cNvSpPr txBox="1"/>
            <p:nvPr/>
          </p:nvSpPr>
          <p:spPr>
            <a:xfrm>
              <a:off x="0" y="-85725"/>
              <a:ext cx="12903200" cy="10366979"/>
            </a:xfrm>
            <a:prstGeom prst="rect">
              <a:avLst/>
            </a:prstGeom>
          </p:spPr>
          <p:txBody>
            <a:bodyPr lIns="0" tIns="0" rIns="0" bIns="0" rtlCol="0" anchor="ctr"/>
            <a:lstStyle/>
            <a:p>
              <a:pPr marL="567051" lvl="1" indent="-283525" algn="l">
                <a:lnSpc>
                  <a:spcPts val="6485"/>
                </a:lnSpc>
                <a:buFont typeface="Arial"/>
                <a:buChar char="•"/>
              </a:pPr>
              <a:r>
                <a:rPr lang="en-US" sz="4699" b="1">
                  <a:solidFill>
                    <a:srgbClr val="FFFFFF"/>
                  </a:solidFill>
                  <a:latin typeface="Raleway Bold"/>
                  <a:ea typeface="Raleway Bold"/>
                  <a:cs typeface="Raleway Bold"/>
                  <a:sym typeface="Raleway Bold"/>
                </a:rPr>
                <a:t>P</a:t>
              </a:r>
              <a:r>
                <a:rPr lang="en-US" sz="4699">
                  <a:solidFill>
                    <a:srgbClr val="FFFFFF"/>
                  </a:solidFill>
                  <a:latin typeface="Raleway"/>
                  <a:ea typeface="Raleway"/>
                  <a:cs typeface="Raleway"/>
                  <a:sym typeface="Raleway"/>
                </a:rPr>
                <a:t> = </a:t>
              </a:r>
              <a:r>
                <a:rPr lang="en-US" sz="4699" b="1" i="1">
                  <a:solidFill>
                    <a:srgbClr val="FFFFFF"/>
                  </a:solidFill>
                  <a:latin typeface="Raleway Bold Italics"/>
                  <a:ea typeface="Raleway Bold Italics"/>
                  <a:cs typeface="Raleway Bold Italics"/>
                  <a:sym typeface="Raleway Bold Italics"/>
                </a:rPr>
                <a:t>Presence</a:t>
              </a:r>
              <a:r>
                <a:rPr lang="en-US" sz="4699">
                  <a:solidFill>
                    <a:srgbClr val="FFFFFF"/>
                  </a:solidFill>
                  <a:latin typeface="Raleway"/>
                  <a:ea typeface="Raleway"/>
                  <a:cs typeface="Raleway"/>
                  <a:sym typeface="Raleway"/>
                </a:rPr>
                <a:t>: Show up fully, grounded in purpose.</a:t>
              </a:r>
            </a:p>
            <a:p>
              <a:pPr marL="567051" lvl="1" indent="-283525" algn="l">
                <a:lnSpc>
                  <a:spcPts val="6485"/>
                </a:lnSpc>
                <a:buFont typeface="Arial"/>
                <a:buChar char="•"/>
              </a:pPr>
              <a:r>
                <a:rPr lang="en-US" sz="4699" b="1">
                  <a:solidFill>
                    <a:srgbClr val="FFFFFF"/>
                  </a:solidFill>
                  <a:latin typeface="Raleway Bold"/>
                  <a:ea typeface="Raleway Bold"/>
                  <a:cs typeface="Raleway Bold"/>
                  <a:sym typeface="Raleway Bold"/>
                </a:rPr>
                <a:t>A</a:t>
              </a:r>
              <a:r>
                <a:rPr lang="en-US" sz="4699">
                  <a:solidFill>
                    <a:srgbClr val="FFFFFF"/>
                  </a:solidFill>
                  <a:latin typeface="Raleway"/>
                  <a:ea typeface="Raleway"/>
                  <a:cs typeface="Raleway"/>
                  <a:sym typeface="Raleway"/>
                </a:rPr>
                <a:t> = </a:t>
              </a:r>
              <a:r>
                <a:rPr lang="en-US" sz="4699" b="1" i="1">
                  <a:solidFill>
                    <a:srgbClr val="FFFFFF"/>
                  </a:solidFill>
                  <a:latin typeface="Raleway Bold Italics"/>
                  <a:ea typeface="Raleway Bold Italics"/>
                  <a:cs typeface="Raleway Bold Italics"/>
                  <a:sym typeface="Raleway Bold Italics"/>
                </a:rPr>
                <a:t>Awareness</a:t>
              </a:r>
              <a:r>
                <a:rPr lang="en-US" sz="4699">
                  <a:solidFill>
                    <a:srgbClr val="FFFFFF"/>
                  </a:solidFill>
                  <a:latin typeface="Raleway"/>
                  <a:ea typeface="Raleway"/>
                  <a:cs typeface="Raleway"/>
                  <a:sym typeface="Raleway"/>
                </a:rPr>
                <a:t>: Read yourself. others, the system.</a:t>
              </a:r>
            </a:p>
            <a:p>
              <a:pPr marL="567051" lvl="1" indent="-283525" algn="l">
                <a:lnSpc>
                  <a:spcPts val="6485"/>
                </a:lnSpc>
                <a:buFont typeface="Arial"/>
                <a:buChar char="•"/>
              </a:pPr>
              <a:r>
                <a:rPr lang="en-US" sz="4699" b="1">
                  <a:solidFill>
                    <a:srgbClr val="FFFFFF"/>
                  </a:solidFill>
                  <a:latin typeface="Raleway Bold"/>
                  <a:ea typeface="Raleway Bold"/>
                  <a:cs typeface="Raleway Bold"/>
                  <a:sym typeface="Raleway Bold"/>
                </a:rPr>
                <a:t>C</a:t>
              </a:r>
              <a:r>
                <a:rPr lang="en-US" sz="4699">
                  <a:solidFill>
                    <a:srgbClr val="FFFFFF"/>
                  </a:solidFill>
                  <a:latin typeface="Raleway"/>
                  <a:ea typeface="Raleway"/>
                  <a:cs typeface="Raleway"/>
                  <a:sym typeface="Raleway"/>
                </a:rPr>
                <a:t> = </a:t>
              </a:r>
              <a:r>
                <a:rPr lang="en-US" sz="4699" b="1" i="1">
                  <a:solidFill>
                    <a:srgbClr val="FFFFFF"/>
                  </a:solidFill>
                  <a:latin typeface="Raleway Bold Italics"/>
                  <a:ea typeface="Raleway Bold Italics"/>
                  <a:cs typeface="Raleway Bold Italics"/>
                  <a:sym typeface="Raleway Bold Italics"/>
                </a:rPr>
                <a:t>Courage</a:t>
              </a:r>
              <a:r>
                <a:rPr lang="en-US" sz="4699">
                  <a:solidFill>
                    <a:srgbClr val="FFFFFF"/>
                  </a:solidFill>
                  <a:latin typeface="Raleway"/>
                  <a:ea typeface="Raleway"/>
                  <a:cs typeface="Raleway"/>
                  <a:sym typeface="Raleway"/>
                </a:rPr>
                <a:t>: Speak and act even when uncomfortable.  </a:t>
              </a:r>
            </a:p>
            <a:p>
              <a:pPr marL="567051" lvl="1" indent="-283525" algn="l">
                <a:lnSpc>
                  <a:spcPts val="6485"/>
                </a:lnSpc>
                <a:buFont typeface="Arial"/>
                <a:buChar char="•"/>
              </a:pPr>
              <a:r>
                <a:rPr lang="en-US" sz="4699">
                  <a:solidFill>
                    <a:srgbClr val="FFFFFF"/>
                  </a:solidFill>
                  <a:latin typeface="Raleway"/>
                  <a:ea typeface="Raleway"/>
                  <a:cs typeface="Raleway"/>
                  <a:sym typeface="Raleway"/>
                </a:rPr>
                <a:t>T = </a:t>
              </a:r>
              <a:r>
                <a:rPr lang="en-US" sz="4699" b="1" i="1">
                  <a:solidFill>
                    <a:srgbClr val="FFFFFF"/>
                  </a:solidFill>
                  <a:latin typeface="Raleway Bold Italics"/>
                  <a:ea typeface="Raleway Bold Italics"/>
                  <a:cs typeface="Raleway Bold Italics"/>
                  <a:sym typeface="Raleway Bold Italics"/>
                </a:rPr>
                <a:t>Trust</a:t>
              </a:r>
              <a:r>
                <a:rPr lang="en-US" sz="4699">
                  <a:solidFill>
                    <a:srgbClr val="FFFFFF"/>
                  </a:solidFill>
                  <a:latin typeface="Raleway"/>
                  <a:ea typeface="Raleway"/>
                  <a:cs typeface="Raleway"/>
                  <a:sym typeface="Raleway"/>
                </a:rPr>
                <a:t>: Build it, extend it and trust yourself.  </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F67AD"/>
        </a:solidFill>
        <a:effectLst/>
      </p:bgPr>
    </p:bg>
    <p:spTree>
      <p:nvGrpSpPr>
        <p:cNvPr id="1" name=""/>
        <p:cNvGrpSpPr/>
        <p:nvPr/>
      </p:nvGrpSpPr>
      <p:grpSpPr>
        <a:xfrm>
          <a:off x="0" y="0"/>
          <a:ext cx="0" cy="0"/>
          <a:chOff x="0" y="0"/>
          <a:chExt cx="0" cy="0"/>
        </a:xfrm>
      </p:grpSpPr>
      <p:sp>
        <p:nvSpPr>
          <p:cNvPr id="2" name="Freeform 2"/>
          <p:cNvSpPr/>
          <p:nvPr/>
        </p:nvSpPr>
        <p:spPr>
          <a:xfrm>
            <a:off x="-491923" y="0"/>
            <a:ext cx="18997739" cy="10366482"/>
          </a:xfrm>
          <a:custGeom>
            <a:avLst/>
            <a:gdLst/>
            <a:ahLst/>
            <a:cxnLst/>
            <a:rect l="l" t="t" r="r" b="b"/>
            <a:pathLst>
              <a:path w="18997739" h="10366482">
                <a:moveTo>
                  <a:pt x="0" y="0"/>
                </a:moveTo>
                <a:lnTo>
                  <a:pt x="18997740" y="0"/>
                </a:lnTo>
                <a:lnTo>
                  <a:pt x="18997740" y="10366482"/>
                </a:lnTo>
                <a:lnTo>
                  <a:pt x="0" y="10366482"/>
                </a:lnTo>
                <a:lnTo>
                  <a:pt x="0" y="0"/>
                </a:lnTo>
                <a:close/>
              </a:path>
            </a:pathLst>
          </a:custGeom>
          <a:blipFill>
            <a:blip r:embed="rId3"/>
            <a:stretch>
              <a:fillRect t="-30415" b="-52845"/>
            </a:stretch>
          </a:blipFill>
        </p:spPr>
        <p:txBody>
          <a:bodyPr/>
          <a:lstStyle/>
          <a:p>
            <a:endParaRPr lang="en-US"/>
          </a:p>
        </p:txBody>
      </p:sp>
      <p:sp>
        <p:nvSpPr>
          <p:cNvPr id="3" name="TextBox 3"/>
          <p:cNvSpPr txBox="1"/>
          <p:nvPr/>
        </p:nvSpPr>
        <p:spPr>
          <a:xfrm>
            <a:off x="1215628" y="65759"/>
            <a:ext cx="15856744" cy="2184400"/>
          </a:xfrm>
          <a:prstGeom prst="rect">
            <a:avLst/>
          </a:prstGeom>
        </p:spPr>
        <p:txBody>
          <a:bodyPr lIns="0" tIns="0" rIns="0" bIns="0" rtlCol="0" anchor="t">
            <a:spAutoFit/>
          </a:bodyPr>
          <a:lstStyle/>
          <a:p>
            <a:pPr algn="ctr">
              <a:lnSpc>
                <a:spcPts val="9799"/>
              </a:lnSpc>
            </a:pPr>
            <a:r>
              <a:rPr lang="en-US" sz="6999" b="1">
                <a:solidFill>
                  <a:srgbClr val="FFFFFF"/>
                </a:solidFill>
                <a:latin typeface="Playfair Display Bold"/>
                <a:ea typeface="Playfair Display Bold"/>
                <a:cs typeface="Playfair Display Bold"/>
                <a:sym typeface="Playfair Display Bold"/>
              </a:rPr>
              <a:t>PRESENCE</a:t>
            </a:r>
          </a:p>
          <a:p>
            <a:pPr algn="ctr">
              <a:lnSpc>
                <a:spcPts val="7699"/>
              </a:lnSpc>
            </a:pPr>
            <a:r>
              <a:rPr lang="en-US" sz="5499">
                <a:solidFill>
                  <a:srgbClr val="FFFFFF"/>
                </a:solidFill>
                <a:latin typeface="Raleway"/>
                <a:ea typeface="Raleway"/>
                <a:cs typeface="Raleway"/>
                <a:sym typeface="Raleway"/>
              </a:rPr>
              <a:t>How Do Others Feel When You Walk In A Room?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F67AD"/>
        </a:solidFill>
        <a:effectLst/>
      </p:bgPr>
    </p:bg>
    <p:spTree>
      <p:nvGrpSpPr>
        <p:cNvPr id="1" name=""/>
        <p:cNvGrpSpPr/>
        <p:nvPr/>
      </p:nvGrpSpPr>
      <p:grpSpPr>
        <a:xfrm>
          <a:off x="0" y="0"/>
          <a:ext cx="0" cy="0"/>
          <a:chOff x="0" y="0"/>
          <a:chExt cx="0" cy="0"/>
        </a:xfrm>
      </p:grpSpPr>
      <p:sp>
        <p:nvSpPr>
          <p:cNvPr id="2" name="Freeform 2"/>
          <p:cNvSpPr/>
          <p:nvPr/>
        </p:nvSpPr>
        <p:spPr>
          <a:xfrm>
            <a:off x="-272327" y="0"/>
            <a:ext cx="18671723" cy="10706529"/>
          </a:xfrm>
          <a:custGeom>
            <a:avLst/>
            <a:gdLst/>
            <a:ahLst/>
            <a:cxnLst/>
            <a:rect l="l" t="t" r="r" b="b"/>
            <a:pathLst>
              <a:path w="18671723" h="10706529">
                <a:moveTo>
                  <a:pt x="0" y="0"/>
                </a:moveTo>
                <a:lnTo>
                  <a:pt x="18671723" y="0"/>
                </a:lnTo>
                <a:lnTo>
                  <a:pt x="18671723" y="10706529"/>
                </a:lnTo>
                <a:lnTo>
                  <a:pt x="0" y="10706529"/>
                </a:lnTo>
                <a:lnTo>
                  <a:pt x="0" y="0"/>
                </a:lnTo>
                <a:close/>
              </a:path>
            </a:pathLst>
          </a:custGeom>
          <a:blipFill>
            <a:blip r:embed="rId3"/>
            <a:stretch>
              <a:fillRect t="-37197" b="-37197"/>
            </a:stretch>
          </a:blipFill>
        </p:spPr>
        <p:txBody>
          <a:bodyPr/>
          <a:lstStyle/>
          <a:p>
            <a:endParaRPr lang="en-US"/>
          </a:p>
        </p:txBody>
      </p:sp>
      <p:sp>
        <p:nvSpPr>
          <p:cNvPr id="3" name="TextBox 3"/>
          <p:cNvSpPr txBox="1"/>
          <p:nvPr/>
        </p:nvSpPr>
        <p:spPr>
          <a:xfrm>
            <a:off x="609600" y="6902281"/>
            <a:ext cx="16347133" cy="2184400"/>
          </a:xfrm>
          <a:prstGeom prst="rect">
            <a:avLst/>
          </a:prstGeom>
        </p:spPr>
        <p:txBody>
          <a:bodyPr wrap="square" lIns="0" tIns="0" rIns="0" bIns="0" rtlCol="0" anchor="t">
            <a:spAutoFit/>
          </a:bodyPr>
          <a:lstStyle/>
          <a:p>
            <a:pPr algn="ctr">
              <a:lnSpc>
                <a:spcPts val="9799"/>
              </a:lnSpc>
            </a:pPr>
            <a:r>
              <a:rPr lang="en-US" sz="6999" b="1" dirty="0">
                <a:solidFill>
                  <a:srgbClr val="2B2B2B"/>
                </a:solidFill>
                <a:latin typeface="Playfair Display Bold"/>
                <a:ea typeface="Playfair Display Bold"/>
                <a:cs typeface="Playfair Display Bold"/>
                <a:sym typeface="Playfair Display Bold"/>
              </a:rPr>
              <a:t>AWARENESS</a:t>
            </a:r>
          </a:p>
          <a:p>
            <a:pPr algn="ctr">
              <a:lnSpc>
                <a:spcPts val="7700"/>
              </a:lnSpc>
            </a:pPr>
            <a:r>
              <a:rPr lang="en-US" sz="5500" b="1" dirty="0">
                <a:solidFill>
                  <a:srgbClr val="2B2B2B"/>
                </a:solidFill>
                <a:latin typeface="Raleway Bold"/>
                <a:ea typeface="Raleway Bold"/>
                <a:cs typeface="Raleway Bold"/>
                <a:sym typeface="Raleway Bold"/>
              </a:rPr>
              <a:t>What dynamics do you sense but rarely name?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F67AD"/>
        </a:solidFill>
        <a:effectLst/>
      </p:bgPr>
    </p:bg>
    <p:spTree>
      <p:nvGrpSpPr>
        <p:cNvPr id="1" name=""/>
        <p:cNvGrpSpPr/>
        <p:nvPr/>
      </p:nvGrpSpPr>
      <p:grpSpPr>
        <a:xfrm>
          <a:off x="0" y="0"/>
          <a:ext cx="0" cy="0"/>
          <a:chOff x="0" y="0"/>
          <a:chExt cx="0" cy="0"/>
        </a:xfrm>
      </p:grpSpPr>
      <p:sp>
        <p:nvSpPr>
          <p:cNvPr id="2" name="Freeform 2"/>
          <p:cNvSpPr/>
          <p:nvPr/>
        </p:nvSpPr>
        <p:spPr>
          <a:xfrm>
            <a:off x="-268614" y="112867"/>
            <a:ext cx="18567245" cy="10287000"/>
          </a:xfrm>
          <a:custGeom>
            <a:avLst/>
            <a:gdLst/>
            <a:ahLst/>
            <a:cxnLst/>
            <a:rect l="l" t="t" r="r" b="b"/>
            <a:pathLst>
              <a:path w="18567245" h="10287000">
                <a:moveTo>
                  <a:pt x="0" y="0"/>
                </a:moveTo>
                <a:lnTo>
                  <a:pt x="18567246" y="0"/>
                </a:lnTo>
                <a:lnTo>
                  <a:pt x="18567246" y="10287000"/>
                </a:lnTo>
                <a:lnTo>
                  <a:pt x="0" y="10287000"/>
                </a:lnTo>
                <a:lnTo>
                  <a:pt x="0" y="0"/>
                </a:lnTo>
                <a:close/>
              </a:path>
            </a:pathLst>
          </a:custGeom>
          <a:blipFill>
            <a:blip r:embed="rId3"/>
            <a:stretch>
              <a:fillRect t="-51965" b="-28526"/>
            </a:stretch>
          </a:blipFill>
        </p:spPr>
        <p:txBody>
          <a:bodyPr/>
          <a:lstStyle/>
          <a:p>
            <a:endParaRPr lang="en-US"/>
          </a:p>
        </p:txBody>
      </p:sp>
      <p:sp>
        <p:nvSpPr>
          <p:cNvPr id="3" name="TextBox 3"/>
          <p:cNvSpPr txBox="1"/>
          <p:nvPr/>
        </p:nvSpPr>
        <p:spPr>
          <a:xfrm>
            <a:off x="0" y="7482741"/>
            <a:ext cx="17663963" cy="2184400"/>
          </a:xfrm>
          <a:prstGeom prst="rect">
            <a:avLst/>
          </a:prstGeom>
        </p:spPr>
        <p:txBody>
          <a:bodyPr wrap="square" lIns="0" tIns="0" rIns="0" bIns="0" rtlCol="0" anchor="t">
            <a:spAutoFit/>
          </a:bodyPr>
          <a:lstStyle/>
          <a:p>
            <a:pPr algn="ctr">
              <a:lnSpc>
                <a:spcPts val="9799"/>
              </a:lnSpc>
            </a:pPr>
            <a:r>
              <a:rPr lang="en-US" sz="6999" b="1" dirty="0">
                <a:solidFill>
                  <a:srgbClr val="FFFFFF"/>
                </a:solidFill>
                <a:latin typeface="Playfair Display Bold"/>
                <a:ea typeface="Playfair Display Bold"/>
                <a:cs typeface="Playfair Display Bold"/>
                <a:sym typeface="Playfair Display Bold"/>
              </a:rPr>
              <a:t>COURAGE</a:t>
            </a:r>
          </a:p>
          <a:p>
            <a:pPr algn="ctr">
              <a:lnSpc>
                <a:spcPts val="7700"/>
              </a:lnSpc>
            </a:pPr>
            <a:r>
              <a:rPr lang="en-US" sz="5500" b="1" dirty="0">
                <a:solidFill>
                  <a:srgbClr val="FFFFFF"/>
                </a:solidFill>
                <a:latin typeface="Raleway Bold"/>
                <a:ea typeface="Raleway Bold"/>
                <a:cs typeface="Raleway Bold"/>
                <a:sym typeface="Raleway Bold"/>
              </a:rPr>
              <a:t>Where are you holding back your leadership voice?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F67AD"/>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txBody>
          <a:bodyPr/>
          <a:lstStyle/>
          <a:p>
            <a:endParaRPr lang="en-US"/>
          </a:p>
        </p:txBody>
      </p:sp>
      <p:sp>
        <p:nvSpPr>
          <p:cNvPr id="3" name="TextBox 3"/>
          <p:cNvSpPr txBox="1"/>
          <p:nvPr/>
        </p:nvSpPr>
        <p:spPr>
          <a:xfrm>
            <a:off x="6412632" y="7991299"/>
            <a:ext cx="6236568" cy="1606550"/>
          </a:xfrm>
          <a:prstGeom prst="rect">
            <a:avLst/>
          </a:prstGeom>
        </p:spPr>
        <p:txBody>
          <a:bodyPr wrap="square" lIns="0" tIns="0" rIns="0" bIns="0" rtlCol="0" anchor="t">
            <a:spAutoFit/>
          </a:bodyPr>
          <a:lstStyle/>
          <a:p>
            <a:pPr algn="ctr">
              <a:lnSpc>
                <a:spcPts val="6999"/>
              </a:lnSpc>
            </a:pPr>
            <a:r>
              <a:rPr lang="en-US" sz="6999" b="1" dirty="0">
                <a:solidFill>
                  <a:srgbClr val="FFFFFF"/>
                </a:solidFill>
                <a:latin typeface="Playfair Display Bold"/>
                <a:ea typeface="Playfair Display Bold"/>
                <a:cs typeface="Playfair Display Bold"/>
                <a:sym typeface="Playfair Display Bold"/>
              </a:rPr>
              <a:t>TRUST</a:t>
            </a:r>
          </a:p>
          <a:p>
            <a:pPr algn="ctr">
              <a:lnSpc>
                <a:spcPts val="5499"/>
              </a:lnSpc>
            </a:pPr>
            <a:r>
              <a:rPr lang="en-US" sz="5499" b="1" dirty="0">
                <a:solidFill>
                  <a:srgbClr val="FFFFFF"/>
                </a:solidFill>
                <a:latin typeface="Raleway Bold"/>
                <a:ea typeface="Raleway Bold"/>
                <a:cs typeface="Raleway Bold"/>
                <a:sym typeface="Raleway Bold"/>
              </a:rPr>
              <a:t>Career Currency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F67AD"/>
        </a:solidFill>
        <a:effectLst/>
      </p:bgPr>
    </p:bg>
    <p:spTree>
      <p:nvGrpSpPr>
        <p:cNvPr id="1" name=""/>
        <p:cNvGrpSpPr/>
        <p:nvPr/>
      </p:nvGrpSpPr>
      <p:grpSpPr>
        <a:xfrm>
          <a:off x="0" y="0"/>
          <a:ext cx="0" cy="0"/>
          <a:chOff x="0" y="0"/>
          <a:chExt cx="0" cy="0"/>
        </a:xfrm>
      </p:grpSpPr>
      <p:sp>
        <p:nvSpPr>
          <p:cNvPr id="2" name="Freeform 2"/>
          <p:cNvSpPr/>
          <p:nvPr/>
        </p:nvSpPr>
        <p:spPr>
          <a:xfrm>
            <a:off x="487339" y="9334500"/>
            <a:ext cx="2485835" cy="627274"/>
          </a:xfrm>
          <a:custGeom>
            <a:avLst/>
            <a:gdLst/>
            <a:ahLst/>
            <a:cxnLst/>
            <a:rect l="l" t="t" r="r" b="b"/>
            <a:pathLst>
              <a:path w="2485835" h="627274">
                <a:moveTo>
                  <a:pt x="0" y="0"/>
                </a:moveTo>
                <a:lnTo>
                  <a:pt x="2485835" y="0"/>
                </a:lnTo>
                <a:lnTo>
                  <a:pt x="2485835" y="627274"/>
                </a:lnTo>
                <a:lnTo>
                  <a:pt x="0" y="627274"/>
                </a:lnTo>
                <a:lnTo>
                  <a:pt x="0" y="0"/>
                </a:lnTo>
                <a:close/>
              </a:path>
            </a:pathLst>
          </a:custGeom>
          <a:blipFill>
            <a:blip r:embed="rId2">
              <a:extLst>
                <a:ext uri="{96DAC541-7B7A-43D3-8B79-37D633B846F1}">
                  <asvg:svgBlip xmlns:asvg="http://schemas.microsoft.com/office/drawing/2016/SVG/main" r:embed="rId3"/>
                </a:ext>
              </a:extLst>
            </a:blip>
            <a:stretch>
              <a:fillRect l="-467" r="-467"/>
            </a:stretch>
          </a:blipFill>
        </p:spPr>
        <p:txBody>
          <a:bodyPr/>
          <a:lstStyle/>
          <a:p>
            <a:endParaRPr lang="en-US"/>
          </a:p>
        </p:txBody>
      </p:sp>
      <p:sp>
        <p:nvSpPr>
          <p:cNvPr id="7" name="Freeform 7"/>
          <p:cNvSpPr/>
          <p:nvPr/>
        </p:nvSpPr>
        <p:spPr>
          <a:xfrm>
            <a:off x="5430845" y="2639636"/>
            <a:ext cx="7426310" cy="7426310"/>
          </a:xfrm>
          <a:custGeom>
            <a:avLst/>
            <a:gdLst/>
            <a:ahLst/>
            <a:cxnLst/>
            <a:rect l="l" t="t" r="r" b="b"/>
            <a:pathLst>
              <a:path w="7426310" h="7426310">
                <a:moveTo>
                  <a:pt x="0" y="0"/>
                </a:moveTo>
                <a:lnTo>
                  <a:pt x="7426310" y="0"/>
                </a:lnTo>
                <a:lnTo>
                  <a:pt x="7426310" y="7426310"/>
                </a:lnTo>
                <a:lnTo>
                  <a:pt x="0" y="7426310"/>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972534" y="1274796"/>
            <a:ext cx="14894659" cy="1029564"/>
          </a:xfrm>
          <a:prstGeom prst="rect">
            <a:avLst/>
          </a:prstGeom>
        </p:spPr>
        <p:txBody>
          <a:bodyPr lIns="0" tIns="0" rIns="0" bIns="0" rtlCol="0" anchor="t">
            <a:spAutoFit/>
          </a:bodyPr>
          <a:lstStyle/>
          <a:p>
            <a:pPr algn="ctr">
              <a:lnSpc>
                <a:spcPts val="8153"/>
              </a:lnSpc>
            </a:pPr>
            <a:r>
              <a:rPr lang="en-US" sz="6800" b="1">
                <a:solidFill>
                  <a:srgbClr val="FFFFFF"/>
                </a:solidFill>
                <a:latin typeface="Playfair Display Bold"/>
                <a:ea typeface="Playfair Display Bold"/>
                <a:cs typeface="Playfair Display Bold"/>
                <a:sym typeface="Playfair Display Bold"/>
              </a:rPr>
              <a:t>Inner Leadership to Outer Influence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A3275E536C5146AE99AAA4D3DD6EBC" ma:contentTypeVersion="19" ma:contentTypeDescription="Create a new document." ma:contentTypeScope="" ma:versionID="608f55c90efc3ef04034654d59856305">
  <xsd:schema xmlns:xsd="http://www.w3.org/2001/XMLSchema" xmlns:xs="http://www.w3.org/2001/XMLSchema" xmlns:p="http://schemas.microsoft.com/office/2006/metadata/properties" xmlns:ns2="bf893347-ae72-49be-9d8e-13ed43d3c65b" xmlns:ns3="19100cb7-6f14-4652-9419-0d1049bbe1ac" targetNamespace="http://schemas.microsoft.com/office/2006/metadata/properties" ma:root="true" ma:fieldsID="68282d7080e888c934e72db00206adce" ns2:_="" ns3:_="">
    <xsd:import namespace="bf893347-ae72-49be-9d8e-13ed43d3c65b"/>
    <xsd:import namespace="19100cb7-6f14-4652-9419-0d1049bbe1a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Note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893347-ae72-49be-9d8e-13ed43d3c65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c2b10889-7732-4f0e-93c9-8cd40b6a9ad9}" ma:internalName="TaxCatchAll" ma:showField="CatchAllData" ma:web="bf893347-ae72-49be-9d8e-13ed43d3c65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9100cb7-6f14-4652-9419-0d1049bbe1a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e71cc63-e70e-4aa3-ad52-bf9461b2dc1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Notes" ma:index="25" nillable="true" ma:displayName="Notes" ma:format="Dropdown" ma:internalName="Notes">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 xmlns="19100cb7-6f14-4652-9419-0d1049bbe1ac" xsi:nil="true"/>
    <TaxCatchAll xmlns="bf893347-ae72-49be-9d8e-13ed43d3c65b" xsi:nil="true"/>
    <lcf76f155ced4ddcb4097134ff3c332f xmlns="19100cb7-6f14-4652-9419-0d1049bbe1a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53D12D4-4489-487C-B269-9C446C278D47}"/>
</file>

<file path=customXml/itemProps2.xml><?xml version="1.0" encoding="utf-8"?>
<ds:datastoreItem xmlns:ds="http://schemas.openxmlformats.org/officeDocument/2006/customXml" ds:itemID="{DDD7B345-4BEE-43B9-9D15-DD477E707494}"/>
</file>

<file path=customXml/itemProps3.xml><?xml version="1.0" encoding="utf-8"?>
<ds:datastoreItem xmlns:ds="http://schemas.openxmlformats.org/officeDocument/2006/customXml" ds:itemID="{57256712-B709-4BB6-A392-4E8ADBA8BFD2}"/>
</file>

<file path=docProps/app.xml><?xml version="1.0" encoding="utf-8"?>
<Properties xmlns="http://schemas.openxmlformats.org/officeDocument/2006/extended-properties" xmlns:vt="http://schemas.openxmlformats.org/officeDocument/2006/docPropsVTypes">
  <TotalTime>4</TotalTime>
  <Words>3786</Words>
  <Application>Microsoft Office PowerPoint</Application>
  <PresentationFormat>Custom</PresentationFormat>
  <Paragraphs>402</Paragraphs>
  <Slides>14</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Raleway</vt:lpstr>
      <vt:lpstr>Raleway Bold Italics</vt:lpstr>
      <vt:lpstr>Playfair Display</vt:lpstr>
      <vt:lpstr>Playfair Display Bold</vt:lpstr>
      <vt:lpstr>Raleway Bold</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Title.  No Problem.  Lead Anyway The Alliance 2025</dc:title>
  <dc:creator>Coach Jackie</dc:creator>
  <cp:lastModifiedBy>Coach Jackie Ross</cp:lastModifiedBy>
  <cp:revision>2</cp:revision>
  <dcterms:created xsi:type="dcterms:W3CDTF">2006-08-16T00:00:00Z</dcterms:created>
  <dcterms:modified xsi:type="dcterms:W3CDTF">2025-10-31T21:35:54Z</dcterms:modified>
  <dc:identifier>DAG3W3Yz51U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0x01010043A3275E536C5146AE99AAA4D3DD6EBC</vt:lpwstr>
  </property>
</Properties>
</file>